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2" r:id="rId3"/>
    <p:sldMasterId id="2147483653" r:id="rId4"/>
    <p:sldMasterId id="2147483654" r:id="rId5"/>
    <p:sldMasterId id="214748365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</p:sldIdLst>
  <p:sldSz cy="6858000" cx="9144000"/>
  <p:notesSz cx="6858000" cy="9144000"/>
  <p:embeddedFontLst>
    <p:embeddedFont>
      <p:font typeface="Arial Narrow"/>
      <p:regular r:id="rId78"/>
      <p:bold r:id="rId79"/>
      <p:italic r:id="rId80"/>
      <p:boldItalic r:id="rId81"/>
    </p:embeddedFont>
    <p:embeddedFont>
      <p:font typeface="Monda"/>
      <p:regular r:id="rId82"/>
      <p:bold r:id="rId83"/>
    </p:embeddedFont>
    <p:embeddedFont>
      <p:font typeface="Helvetica Neue"/>
      <p:regular r:id="rId84"/>
      <p:bold r:id="rId85"/>
      <p:italic r:id="rId86"/>
      <p:boldItalic r:id="rId87"/>
    </p:embeddedFont>
    <p:embeddedFont>
      <p:font typeface="Cutive"/>
      <p:regular r:id="rId88"/>
    </p:embeddedFont>
    <p:embeddedFont>
      <p:font typeface="Century Gothic"/>
      <p:regular r:id="rId89"/>
      <p:bold r:id="rId90"/>
      <p:italic r:id="rId91"/>
      <p:boldItalic r:id="rId9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HelveticaNeue-regular.fntdata"/><Relationship Id="rId83" Type="http://schemas.openxmlformats.org/officeDocument/2006/relationships/font" Target="fonts/Monda-bold.fntdata"/><Relationship Id="rId42" Type="http://schemas.openxmlformats.org/officeDocument/2006/relationships/slide" Target="slides/slide35.xml"/><Relationship Id="rId86" Type="http://schemas.openxmlformats.org/officeDocument/2006/relationships/font" Target="fonts/HelveticaNeue-italic.fntdata"/><Relationship Id="rId41" Type="http://schemas.openxmlformats.org/officeDocument/2006/relationships/slide" Target="slides/slide34.xml"/><Relationship Id="rId85" Type="http://schemas.openxmlformats.org/officeDocument/2006/relationships/font" Target="fonts/HelveticaNeue-bold.fntdata"/><Relationship Id="rId44" Type="http://schemas.openxmlformats.org/officeDocument/2006/relationships/slide" Target="slides/slide37.xml"/><Relationship Id="rId88" Type="http://schemas.openxmlformats.org/officeDocument/2006/relationships/font" Target="fonts/Cutive-regular.fntdata"/><Relationship Id="rId43" Type="http://schemas.openxmlformats.org/officeDocument/2006/relationships/slide" Target="slides/slide36.xml"/><Relationship Id="rId87" Type="http://schemas.openxmlformats.org/officeDocument/2006/relationships/font" Target="fonts/HelveticaNeue-boldItalic.fntdata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9" Type="http://schemas.openxmlformats.org/officeDocument/2006/relationships/font" Target="fonts/CenturyGothic-regular.fntdata"/><Relationship Id="rId80" Type="http://schemas.openxmlformats.org/officeDocument/2006/relationships/font" Target="fonts/ArialNarrow-italic.fntdata"/><Relationship Id="rId82" Type="http://schemas.openxmlformats.org/officeDocument/2006/relationships/font" Target="fonts/Monda-regular.fntdata"/><Relationship Id="rId81" Type="http://schemas.openxmlformats.org/officeDocument/2006/relationships/font" Target="fonts/ArialNarrow-boldItalic.fntdata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slide" Target="slides/slide68.xml"/><Relationship Id="rId30" Type="http://schemas.openxmlformats.org/officeDocument/2006/relationships/slide" Target="slides/slide23.xml"/><Relationship Id="rId74" Type="http://schemas.openxmlformats.org/officeDocument/2006/relationships/slide" Target="slides/slide67.xml"/><Relationship Id="rId33" Type="http://schemas.openxmlformats.org/officeDocument/2006/relationships/slide" Target="slides/slide26.xml"/><Relationship Id="rId77" Type="http://schemas.openxmlformats.org/officeDocument/2006/relationships/slide" Target="slides/slide70.xml"/><Relationship Id="rId32" Type="http://schemas.openxmlformats.org/officeDocument/2006/relationships/slide" Target="slides/slide25.xml"/><Relationship Id="rId76" Type="http://schemas.openxmlformats.org/officeDocument/2006/relationships/slide" Target="slides/slide69.xml"/><Relationship Id="rId35" Type="http://schemas.openxmlformats.org/officeDocument/2006/relationships/slide" Target="slides/slide28.xml"/><Relationship Id="rId79" Type="http://schemas.openxmlformats.org/officeDocument/2006/relationships/font" Target="fonts/ArialNarrow-bold.fntdata"/><Relationship Id="rId34" Type="http://schemas.openxmlformats.org/officeDocument/2006/relationships/slide" Target="slides/slide27.xml"/><Relationship Id="rId78" Type="http://schemas.openxmlformats.org/officeDocument/2006/relationships/font" Target="fonts/ArialNarrow-regular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91" Type="http://schemas.openxmlformats.org/officeDocument/2006/relationships/font" Target="fonts/CenturyGothic-italic.fntdata"/><Relationship Id="rId90" Type="http://schemas.openxmlformats.org/officeDocument/2006/relationships/font" Target="fonts/CenturyGothic-bold.fntdata"/><Relationship Id="rId92" Type="http://schemas.openxmlformats.org/officeDocument/2006/relationships/font" Target="fonts/CenturyGothic-boldItalic.fntdata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Shape 26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Shape 28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Shape 3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Shape 32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Shape 34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Shape 35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Shape 40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Shape 4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Shape 49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Shape 5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Shape 51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Shape 5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Shape 5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Shape 55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Shape 56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Shape 57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Shape 57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Shape 5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Shape 5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Shape 6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Shape 61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Shape 62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Shape 6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Shape 6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Shape 65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Shape 65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Shape 66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Shape 6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Shape 68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Shape 68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Shape 72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Shape 73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Shape 74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9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Shape 75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Diapositiva de título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ctrTitle"/>
          </p:nvPr>
        </p:nvSpPr>
        <p:spPr>
          <a:xfrm>
            <a:off x="214282" y="426812"/>
            <a:ext cx="79740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428596" y="1602000"/>
            <a:ext cx="8258204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215900" y="428612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428625" y="1600200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26987"/>
            <a:ext cx="91805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428625" y="1600200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26987"/>
            <a:ext cx="91805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428625" y="1600200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26987"/>
            <a:ext cx="91805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428625" y="1600200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ape 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26987"/>
            <a:ext cx="91805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428625" y="1600200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9" Type="http://schemas.openxmlformats.org/officeDocument/2006/relationships/image" Target="../media/image14.pn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Relationship Id="rId4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121.jpg"/><Relationship Id="rId5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jpg"/><Relationship Id="rId4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jpg"/><Relationship Id="rId4" Type="http://schemas.openxmlformats.org/officeDocument/2006/relationships/image" Target="../media/image37.jpg"/><Relationship Id="rId5" Type="http://schemas.openxmlformats.org/officeDocument/2006/relationships/image" Target="../media/image29.jpg"/><Relationship Id="rId6" Type="http://schemas.openxmlformats.org/officeDocument/2006/relationships/image" Target="../media/image38.png"/><Relationship Id="rId7" Type="http://schemas.openxmlformats.org/officeDocument/2006/relationships/image" Target="../media/image3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g"/><Relationship Id="rId4" Type="http://schemas.openxmlformats.org/officeDocument/2006/relationships/image" Target="../media/image49.jpg"/><Relationship Id="rId5" Type="http://schemas.openxmlformats.org/officeDocument/2006/relationships/image" Target="../media/image46.png"/><Relationship Id="rId6" Type="http://schemas.openxmlformats.org/officeDocument/2006/relationships/image" Target="../media/image40.png"/><Relationship Id="rId7" Type="http://schemas.openxmlformats.org/officeDocument/2006/relationships/image" Target="../media/image68.jpg"/><Relationship Id="rId8" Type="http://schemas.openxmlformats.org/officeDocument/2006/relationships/image" Target="../media/image4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g"/><Relationship Id="rId4" Type="http://schemas.openxmlformats.org/officeDocument/2006/relationships/image" Target="../media/image4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jpg"/><Relationship Id="rId4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jpg"/><Relationship Id="rId4" Type="http://schemas.openxmlformats.org/officeDocument/2006/relationships/image" Target="../media/image65.jpg"/><Relationship Id="rId5" Type="http://schemas.openxmlformats.org/officeDocument/2006/relationships/image" Target="../media/image5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jpg"/><Relationship Id="rId4" Type="http://schemas.openxmlformats.org/officeDocument/2006/relationships/image" Target="../media/image6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jpg"/><Relationship Id="rId4" Type="http://schemas.openxmlformats.org/officeDocument/2006/relationships/image" Target="../media/image5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jpg"/><Relationship Id="rId4" Type="http://schemas.openxmlformats.org/officeDocument/2006/relationships/image" Target="../media/image75.jpg"/><Relationship Id="rId5" Type="http://schemas.openxmlformats.org/officeDocument/2006/relationships/image" Target="../media/image63.jpg"/><Relationship Id="rId6" Type="http://schemas.openxmlformats.org/officeDocument/2006/relationships/image" Target="../media/image56.jpg"/><Relationship Id="rId7" Type="http://schemas.openxmlformats.org/officeDocument/2006/relationships/image" Target="../media/image57.jpg"/><Relationship Id="rId8" Type="http://schemas.openxmlformats.org/officeDocument/2006/relationships/image" Target="../media/image6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jpg"/><Relationship Id="rId4" Type="http://schemas.openxmlformats.org/officeDocument/2006/relationships/image" Target="../media/image70.jpg"/><Relationship Id="rId9" Type="http://schemas.openxmlformats.org/officeDocument/2006/relationships/image" Target="../media/image71.jpg"/><Relationship Id="rId5" Type="http://schemas.openxmlformats.org/officeDocument/2006/relationships/image" Target="../media/image67.jpg"/><Relationship Id="rId6" Type="http://schemas.openxmlformats.org/officeDocument/2006/relationships/image" Target="../media/image66.jpg"/><Relationship Id="rId7" Type="http://schemas.openxmlformats.org/officeDocument/2006/relationships/image" Target="../media/image64.jpg"/><Relationship Id="rId8" Type="http://schemas.openxmlformats.org/officeDocument/2006/relationships/image" Target="../media/image7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0.png"/><Relationship Id="rId4" Type="http://schemas.openxmlformats.org/officeDocument/2006/relationships/image" Target="../media/image76.png"/><Relationship Id="rId5" Type="http://schemas.openxmlformats.org/officeDocument/2006/relationships/image" Target="../media/image80.png"/><Relationship Id="rId6" Type="http://schemas.openxmlformats.org/officeDocument/2006/relationships/image" Target="../media/image7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9.jpg"/><Relationship Id="rId4" Type="http://schemas.openxmlformats.org/officeDocument/2006/relationships/image" Target="../media/image93.png"/><Relationship Id="rId5" Type="http://schemas.openxmlformats.org/officeDocument/2006/relationships/image" Target="../media/image85.png"/><Relationship Id="rId6" Type="http://schemas.openxmlformats.org/officeDocument/2006/relationships/image" Target="../media/image8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9.jpg"/><Relationship Id="rId4" Type="http://schemas.openxmlformats.org/officeDocument/2006/relationships/image" Target="../media/image8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1.jpg"/><Relationship Id="rId4" Type="http://schemas.openxmlformats.org/officeDocument/2006/relationships/image" Target="../media/image7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3.jpg"/><Relationship Id="rId4" Type="http://schemas.openxmlformats.org/officeDocument/2006/relationships/image" Target="../media/image7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2.jpg"/><Relationship Id="rId4" Type="http://schemas.openxmlformats.org/officeDocument/2006/relationships/image" Target="../media/image87.jpg"/><Relationship Id="rId5" Type="http://schemas.openxmlformats.org/officeDocument/2006/relationships/image" Target="../media/image8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1.jpg"/><Relationship Id="rId4" Type="http://schemas.openxmlformats.org/officeDocument/2006/relationships/image" Target="../media/image9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5.png"/><Relationship Id="rId4" Type="http://schemas.openxmlformats.org/officeDocument/2006/relationships/image" Target="../media/image97.png"/><Relationship Id="rId5" Type="http://schemas.openxmlformats.org/officeDocument/2006/relationships/image" Target="../media/image102.jpg"/><Relationship Id="rId6" Type="http://schemas.openxmlformats.org/officeDocument/2006/relationships/image" Target="../media/image9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6.jpg"/><Relationship Id="rId4" Type="http://schemas.openxmlformats.org/officeDocument/2006/relationships/image" Target="../media/image106.jpg"/><Relationship Id="rId5" Type="http://schemas.openxmlformats.org/officeDocument/2006/relationships/image" Target="../media/image10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7.jpg"/><Relationship Id="rId5" Type="http://schemas.openxmlformats.org/officeDocument/2006/relationships/image" Target="../media/image8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5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9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0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1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5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48.png"/><Relationship Id="rId4" Type="http://schemas.openxmlformats.org/officeDocument/2006/relationships/image" Target="../media/image108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1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4.jpg"/><Relationship Id="rId4" Type="http://schemas.openxmlformats.org/officeDocument/2006/relationships/image" Target="../media/image11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9.png"/><Relationship Id="rId4" Type="http://schemas.openxmlformats.org/officeDocument/2006/relationships/image" Target="../media/image125.jpg"/><Relationship Id="rId10" Type="http://schemas.openxmlformats.org/officeDocument/2006/relationships/image" Target="../media/image128.jpg"/><Relationship Id="rId9" Type="http://schemas.openxmlformats.org/officeDocument/2006/relationships/image" Target="../media/image123.jpg"/><Relationship Id="rId5" Type="http://schemas.openxmlformats.org/officeDocument/2006/relationships/image" Target="../media/image147.jpg"/><Relationship Id="rId6" Type="http://schemas.openxmlformats.org/officeDocument/2006/relationships/image" Target="../media/image120.jpg"/><Relationship Id="rId7" Type="http://schemas.openxmlformats.org/officeDocument/2006/relationships/image" Target="../media/image118.jpg"/><Relationship Id="rId8" Type="http://schemas.openxmlformats.org/officeDocument/2006/relationships/image" Target="../media/image122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9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27.png"/><Relationship Id="rId4" Type="http://schemas.openxmlformats.org/officeDocument/2006/relationships/image" Target="../media/image126.png"/><Relationship Id="rId11" Type="http://schemas.openxmlformats.org/officeDocument/2006/relationships/image" Target="../media/image131.png"/><Relationship Id="rId10" Type="http://schemas.openxmlformats.org/officeDocument/2006/relationships/image" Target="../media/image133.png"/><Relationship Id="rId9" Type="http://schemas.openxmlformats.org/officeDocument/2006/relationships/image" Target="../media/image141.png"/><Relationship Id="rId5" Type="http://schemas.openxmlformats.org/officeDocument/2006/relationships/image" Target="../media/image130.png"/><Relationship Id="rId6" Type="http://schemas.openxmlformats.org/officeDocument/2006/relationships/image" Target="../media/image138.png"/><Relationship Id="rId7" Type="http://schemas.openxmlformats.org/officeDocument/2006/relationships/image" Target="../media/image144.png"/><Relationship Id="rId8" Type="http://schemas.openxmlformats.org/officeDocument/2006/relationships/image" Target="../media/image13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36.png"/><Relationship Id="rId4" Type="http://schemas.openxmlformats.org/officeDocument/2006/relationships/image" Target="../media/image132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39.jpg"/><Relationship Id="rId4" Type="http://schemas.openxmlformats.org/officeDocument/2006/relationships/image" Target="../media/image143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46.jpg"/><Relationship Id="rId4" Type="http://schemas.openxmlformats.org/officeDocument/2006/relationships/image" Target="../media/image145.jpg"/><Relationship Id="rId5" Type="http://schemas.openxmlformats.org/officeDocument/2006/relationships/image" Target="../media/image142.png"/><Relationship Id="rId6" Type="http://schemas.openxmlformats.org/officeDocument/2006/relationships/image" Target="../media/image1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/>
        </p:nvSpPr>
        <p:spPr>
          <a:xfrm>
            <a:off x="900112" y="2852737"/>
            <a:ext cx="74834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PressureLess Workout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s firma.jpg" id="59" name="Shape 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6862" y="5407025"/>
            <a:ext cx="2514600" cy="14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0" y="6488112"/>
            <a:ext cx="52562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©2016.Low Pressure Fitness - 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1285875"/>
            <a:ext cx="8539162" cy="503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9.png" id="132" name="Shape 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737" y="1639887"/>
            <a:ext cx="5400675" cy="583406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POSTURA + RESPIRACIÓN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E:\postura bebe2.jpg" id="134" name="Shape 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8262" y="1697037"/>
            <a:ext cx="3455987" cy="5183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acuumabdominalculturista.jpg" id="135" name="Shape 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63812" y="2071687"/>
            <a:ext cx="1793875" cy="3090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ddiyanasyhipopresivos.jpg" id="136" name="Shape 1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4437" y="3000375"/>
            <a:ext cx="1881187" cy="2660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l.png" id="137" name="Shape 1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65775" y="2779712"/>
            <a:ext cx="931862" cy="6334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l.png" id="138" name="Shape 1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51587" y="2706687"/>
            <a:ext cx="652462" cy="5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l.png" id="139" name="Shape 1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24675" y="2779712"/>
            <a:ext cx="500062" cy="42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PRESIÓN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INTRAABDOMINAL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PORTATIL\Desktop\PITI\013 HIPOPRESIVOS\00 Libro 2013 MH\ilustraciones libro\HIPOPRESIÓN.jpg" id="145" name="Shape 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937" y="1627187"/>
            <a:ext cx="3963987" cy="501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stura entrenador.jpg" id="146" name="Shape 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6987" y="1268412"/>
            <a:ext cx="3671887" cy="547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Shape 147"/>
          <p:cNvCxnSpPr/>
          <p:nvPr/>
        </p:nvCxnSpPr>
        <p:spPr>
          <a:xfrm flipH="1" rot="10800000">
            <a:off x="6762750" y="1341437"/>
            <a:ext cx="144462" cy="43180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8" name="Shape 148"/>
          <p:cNvCxnSpPr/>
          <p:nvPr/>
        </p:nvCxnSpPr>
        <p:spPr>
          <a:xfrm flipH="1" rot="10800000">
            <a:off x="5754687" y="2708275"/>
            <a:ext cx="215900" cy="720725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9" name="Shape 149"/>
          <p:cNvCxnSpPr/>
          <p:nvPr/>
        </p:nvCxnSpPr>
        <p:spPr>
          <a:xfrm flipH="1">
            <a:off x="5376862" y="4365625"/>
            <a:ext cx="223837" cy="71120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EJERCICIO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SEGÚN PRESIÓN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PORTATIL\Desktop\PITI\013 HIPOPRESIVOS\00 Libro 2013 MH\ilustraciones libro\manometros nuevo.jpg" id="155" name="Shape 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3962" y="1641475"/>
            <a:ext cx="3863975" cy="50022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Shape 156"/>
          <p:cNvCxnSpPr/>
          <p:nvPr/>
        </p:nvCxnSpPr>
        <p:spPr>
          <a:xfrm flipH="1" rot="5400000">
            <a:off x="4176712" y="2105025"/>
            <a:ext cx="504825" cy="142875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7" name="Shape 157"/>
          <p:cNvCxnSpPr/>
          <p:nvPr/>
        </p:nvCxnSpPr>
        <p:spPr>
          <a:xfrm flipH="1" rot="10800000">
            <a:off x="4638675" y="5500687"/>
            <a:ext cx="504825" cy="144462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8" name="Shape 158"/>
          <p:cNvSpPr/>
          <p:nvPr/>
        </p:nvSpPr>
        <p:spPr>
          <a:xfrm>
            <a:off x="4572000" y="5357812"/>
            <a:ext cx="393700" cy="574675"/>
          </a:xfrm>
          <a:prstGeom prst="curvedDownArrow">
            <a:avLst>
              <a:gd fmla="val 10800" name="adj1"/>
              <a:gd fmla="val 18900" name="adj2"/>
              <a:gd fmla="val 17901" name="adj3"/>
            </a:avLst>
          </a:prstGeom>
          <a:solidFill>
            <a:srgbClr val="C0933B"/>
          </a:solidFill>
          <a:ln cap="flat" cmpd="sng" w="9525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EJERCICIO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SEGÚN PRESIÓN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PORTATIL\Desktop\manometros nuevo.jpg" id="164" name="Shape 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600" y="2420937"/>
            <a:ext cx="8359775" cy="35004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Shape 165"/>
          <p:cNvCxnSpPr/>
          <p:nvPr/>
        </p:nvCxnSpPr>
        <p:spPr>
          <a:xfrm flipH="1" rot="10800000">
            <a:off x="4725987" y="3860800"/>
            <a:ext cx="935037" cy="142875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6" name="Shape 166"/>
          <p:cNvSpPr/>
          <p:nvPr/>
        </p:nvSpPr>
        <p:spPr>
          <a:xfrm>
            <a:off x="4929187" y="3429000"/>
            <a:ext cx="393700" cy="1074737"/>
          </a:xfrm>
          <a:prstGeom prst="curvedDownArrow">
            <a:avLst>
              <a:gd fmla="val 10800" name="adj1"/>
              <a:gd fmla="val 18900" name="adj2"/>
              <a:gd fmla="val 19622" name="adj3"/>
            </a:avLst>
          </a:prstGeom>
          <a:solidFill>
            <a:srgbClr val="C0933B"/>
          </a:solidFill>
          <a:ln cap="flat" cmpd="sng" w="9525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radentroyparaarriba.jpg" id="171" name="Shape 171"/>
          <p:cNvPicPr preferRelativeResize="0"/>
          <p:nvPr/>
        </p:nvPicPr>
        <p:blipFill rotWithShape="1">
          <a:blip r:embed="rId3">
            <a:alphaModFix/>
          </a:blip>
          <a:srcRect b="31606" l="20948" r="18994" t="0"/>
          <a:stretch/>
        </p:blipFill>
        <p:spPr>
          <a:xfrm>
            <a:off x="1000125" y="1643062"/>
            <a:ext cx="3135312" cy="50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LIBERACIÓN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DIAFRAGMÁTICA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diafragma como paracaida.jpg" id="173" name="Shape 173"/>
          <p:cNvPicPr preferRelativeResize="0"/>
          <p:nvPr/>
        </p:nvPicPr>
        <p:blipFill rotWithShape="1">
          <a:blip r:embed="rId4">
            <a:alphaModFix/>
          </a:blip>
          <a:srcRect b="4165" l="0" r="0" t="0"/>
          <a:stretch/>
        </p:blipFill>
        <p:spPr>
          <a:xfrm>
            <a:off x="4781550" y="1693862"/>
            <a:ext cx="3689350" cy="500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Shape 174"/>
          <p:cNvCxnSpPr/>
          <p:nvPr/>
        </p:nvCxnSpPr>
        <p:spPr>
          <a:xfrm rot="-5400000">
            <a:off x="2009775" y="4464050"/>
            <a:ext cx="500062" cy="158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5" name="Shape 175"/>
          <p:cNvCxnSpPr/>
          <p:nvPr/>
        </p:nvCxnSpPr>
        <p:spPr>
          <a:xfrm rot="-5400000">
            <a:off x="2190750" y="4140200"/>
            <a:ext cx="500062" cy="158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6" name="Shape 176"/>
          <p:cNvCxnSpPr/>
          <p:nvPr/>
        </p:nvCxnSpPr>
        <p:spPr>
          <a:xfrm rot="-5400000">
            <a:off x="2568575" y="4464050"/>
            <a:ext cx="500062" cy="158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7" name="Shape 177"/>
          <p:cNvCxnSpPr/>
          <p:nvPr/>
        </p:nvCxnSpPr>
        <p:spPr>
          <a:xfrm rot="-5400000">
            <a:off x="2687637" y="4211637"/>
            <a:ext cx="500062" cy="158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LIBERACIÓN MIOFASCIAL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b38_thoraco-lumbar_concept.jpg" id="183" name="Shape 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712" y="2403475"/>
            <a:ext cx="3046412" cy="3517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38_thoraco-lumbar_concept.jpg" id="184" name="Shape 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3262" y="1385887"/>
            <a:ext cx="3217862" cy="5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/>
          <p:nvPr/>
        </p:nvSpPr>
        <p:spPr>
          <a:xfrm rot="-6420000">
            <a:off x="6526212" y="2011362"/>
            <a:ext cx="979487" cy="484187"/>
          </a:xfrm>
          <a:prstGeom prst="rightArrow">
            <a:avLst>
              <a:gd fmla="val 16250" name="adj1"/>
              <a:gd fmla="val 50000" name="adj2"/>
            </a:avLst>
          </a:prstGeom>
          <a:solidFill>
            <a:srgbClr val="C0933B"/>
          </a:solidFill>
          <a:ln cap="flat" cmpd="sng" w="9525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/>
          <p:nvPr/>
        </p:nvSpPr>
        <p:spPr>
          <a:xfrm rot="-5400000">
            <a:off x="6853237" y="1962150"/>
            <a:ext cx="979487" cy="484187"/>
          </a:xfrm>
          <a:prstGeom prst="rightArrow">
            <a:avLst>
              <a:gd fmla="val 16250" name="adj1"/>
              <a:gd fmla="val 50000" name="adj2"/>
            </a:avLst>
          </a:prstGeom>
          <a:solidFill>
            <a:srgbClr val="C0933B"/>
          </a:solidFill>
          <a:ln cap="flat" cmpd="sng" w="9525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/>
          <p:nvPr/>
        </p:nvSpPr>
        <p:spPr>
          <a:xfrm rot="-4680000">
            <a:off x="7169943" y="2002631"/>
            <a:ext cx="977900" cy="484187"/>
          </a:xfrm>
          <a:prstGeom prst="rightArrow">
            <a:avLst>
              <a:gd fmla="val 16250" name="adj1"/>
              <a:gd fmla="val 50000" name="adj2"/>
            </a:avLst>
          </a:prstGeom>
          <a:solidFill>
            <a:srgbClr val="C0933B"/>
          </a:solidFill>
          <a:ln cap="flat" cmpd="sng" w="9525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/>
          <p:nvPr/>
        </p:nvSpPr>
        <p:spPr>
          <a:xfrm rot="-4740000">
            <a:off x="7109618" y="5652293"/>
            <a:ext cx="982662" cy="485775"/>
          </a:xfrm>
          <a:prstGeom prst="rightArrow">
            <a:avLst>
              <a:gd fmla="val 16276" name="adj1"/>
              <a:gd fmla="val 50000" name="adj2"/>
            </a:avLst>
          </a:prstGeom>
          <a:solidFill>
            <a:srgbClr val="C093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/>
          <p:nvPr/>
        </p:nvSpPr>
        <p:spPr>
          <a:xfrm rot="-6120000">
            <a:off x="6492875" y="5654675"/>
            <a:ext cx="977900" cy="485775"/>
          </a:xfrm>
          <a:prstGeom prst="rightArrow">
            <a:avLst>
              <a:gd fmla="val 16250" name="adj1"/>
              <a:gd fmla="val 50000" name="adj2"/>
            </a:avLst>
          </a:prstGeom>
          <a:solidFill>
            <a:srgbClr val="C093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/>
          <p:nvPr/>
        </p:nvSpPr>
        <p:spPr>
          <a:xfrm rot="-5400000">
            <a:off x="6782593" y="5609431"/>
            <a:ext cx="1012825" cy="484187"/>
          </a:xfrm>
          <a:prstGeom prst="rightArrow">
            <a:avLst>
              <a:gd fmla="val 16426" name="adj1"/>
              <a:gd fmla="val 50000" name="adj2"/>
            </a:avLst>
          </a:prstGeom>
          <a:solidFill>
            <a:srgbClr val="C093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satascador.jpg" id="191" name="Shape 191"/>
          <p:cNvPicPr preferRelativeResize="0"/>
          <p:nvPr/>
        </p:nvPicPr>
        <p:blipFill rotWithShape="1">
          <a:blip r:embed="rId5">
            <a:alphaModFix/>
          </a:blip>
          <a:srcRect b="4540" l="0" r="0" t="0"/>
          <a:stretch/>
        </p:blipFill>
        <p:spPr>
          <a:xfrm>
            <a:off x="2832100" y="1500187"/>
            <a:ext cx="3748087" cy="5062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DESCONGESTIÓN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VISCERAL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E:\Cistocele-IU.jpg" id="197" name="Shape 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1571625"/>
            <a:ext cx="3887787" cy="5040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organos 1y2.jpg" id="198" name="Shape 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0125" y="1571625"/>
            <a:ext cx="3970337" cy="50403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Shape 199"/>
          <p:cNvCxnSpPr/>
          <p:nvPr/>
        </p:nvCxnSpPr>
        <p:spPr>
          <a:xfrm rot="10800000">
            <a:off x="1435100" y="2392362"/>
            <a:ext cx="144462" cy="90805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0" name="Shape 200"/>
          <p:cNvCxnSpPr/>
          <p:nvPr/>
        </p:nvCxnSpPr>
        <p:spPr>
          <a:xfrm rot="10800000">
            <a:off x="1797050" y="2147887"/>
            <a:ext cx="142875" cy="90805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1" name="Shape 201"/>
          <p:cNvCxnSpPr/>
          <p:nvPr/>
        </p:nvCxnSpPr>
        <p:spPr>
          <a:xfrm rot="10800000">
            <a:off x="2300287" y="2003425"/>
            <a:ext cx="144462" cy="9096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2" name="Shape 202"/>
          <p:cNvSpPr/>
          <p:nvPr/>
        </p:nvSpPr>
        <p:spPr>
          <a:xfrm rot="-5400000">
            <a:off x="6950075" y="4770437"/>
            <a:ext cx="977900" cy="485775"/>
          </a:xfrm>
          <a:prstGeom prst="rightArrow">
            <a:avLst>
              <a:gd fmla="val 16250" name="adj1"/>
              <a:gd fmla="val 50000" name="adj2"/>
            </a:avLst>
          </a:prstGeom>
          <a:solidFill>
            <a:srgbClr val="C0933B"/>
          </a:solidFill>
          <a:ln cap="flat" cmpd="sng" w="9525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DESCONGESTIÓN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VISCERAL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1766887"/>
            <a:ext cx="4019550" cy="31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4112" y="1766887"/>
            <a:ext cx="3810000" cy="3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357187" y="5500687"/>
            <a:ext cx="8532812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Latorre, G., Seleme, M., Resende, A.P., Stüpp, L. y Berghmans, B. (2011)</a:t>
            </a: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Hipopressive gymnastics: evidences for an alternative training for women with local proprioceptive deficit of the pelvic floor muscles. </a:t>
            </a: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Fisioterapia Brasil, 12(6), 463-466.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1" name="Shape 211"/>
          <p:cNvCxnSpPr/>
          <p:nvPr/>
        </p:nvCxnSpPr>
        <p:spPr>
          <a:xfrm>
            <a:off x="1785937" y="3070225"/>
            <a:ext cx="1081087" cy="503237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2" name="Shape 212"/>
          <p:cNvCxnSpPr/>
          <p:nvPr/>
        </p:nvCxnSpPr>
        <p:spPr>
          <a:xfrm flipH="1" rot="10800000">
            <a:off x="2065337" y="3579812"/>
            <a:ext cx="801687" cy="712787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3" name="Shape 213"/>
          <p:cNvCxnSpPr/>
          <p:nvPr/>
        </p:nvCxnSpPr>
        <p:spPr>
          <a:xfrm>
            <a:off x="6467475" y="2709862"/>
            <a:ext cx="792162" cy="790575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Shape 214"/>
          <p:cNvCxnSpPr/>
          <p:nvPr/>
        </p:nvCxnSpPr>
        <p:spPr>
          <a:xfrm flipH="1" rot="10800000">
            <a:off x="6457950" y="3508375"/>
            <a:ext cx="801687" cy="712787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Shape 215"/>
          <p:cNvCxnSpPr/>
          <p:nvPr/>
        </p:nvCxnSpPr>
        <p:spPr>
          <a:xfrm>
            <a:off x="6107112" y="2997200"/>
            <a:ext cx="1152525" cy="4318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REEDUCACIÓN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POSTURAL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7" y="1625600"/>
            <a:ext cx="1290637" cy="47577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vejecimiento abdominal.jpg" id="222" name="Shape 222"/>
          <p:cNvPicPr preferRelativeResize="0"/>
          <p:nvPr/>
        </p:nvPicPr>
        <p:blipFill rotWithShape="1">
          <a:blip r:embed="rId4">
            <a:alphaModFix/>
          </a:blip>
          <a:srcRect b="0" l="0" r="0" t="-1"/>
          <a:stretch/>
        </p:blipFill>
        <p:spPr>
          <a:xfrm>
            <a:off x="2771775" y="1619250"/>
            <a:ext cx="5300662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idx="1" type="body"/>
          </p:nvPr>
        </p:nvSpPr>
        <p:spPr>
          <a:xfrm>
            <a:off x="428625" y="4286250"/>
            <a:ext cx="8258175" cy="1839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933B"/>
              </a:buClr>
              <a:buSzPts val="2000"/>
              <a:buFont typeface="Noto Sans Symbols"/>
              <a:buChar char="✓"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Compañía Española creada en 2014.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0933B"/>
              </a:buClr>
              <a:buSzPts val="2000"/>
              <a:buFont typeface="Noto Sans Symbols"/>
              <a:buChar char="✓"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Formada por un equipo de profesionales del ámbito de la salud. 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0933B"/>
              </a:buClr>
              <a:buSzPts val="2000"/>
              <a:buFont typeface="Noto Sans Symbols"/>
              <a:buChar char="✓"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Propietaria de la marca 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 Pressure Fitness (LPF).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0933B"/>
              </a:buClr>
              <a:buSzPts val="2000"/>
              <a:buFont typeface="Noto Sans Symbols"/>
              <a:buChar char="✓"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presencia Internacional y en proceso de expansión.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s firma.jpg" id="66" name="Shape 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75" y="1295400"/>
            <a:ext cx="4987925" cy="287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stura entrenador.jpg" id="227" name="Shape 2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081087"/>
            <a:ext cx="7116762" cy="5811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Shape 228"/>
          <p:cNvCxnSpPr/>
          <p:nvPr/>
        </p:nvCxnSpPr>
        <p:spPr>
          <a:xfrm flipH="1" rot="10800000">
            <a:off x="4525962" y="1412875"/>
            <a:ext cx="142875" cy="504825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9" name="Shape 229"/>
          <p:cNvSpPr/>
          <p:nvPr/>
        </p:nvSpPr>
        <p:spPr>
          <a:xfrm rot="5040000">
            <a:off x="3800475" y="4203700"/>
            <a:ext cx="363537" cy="754062"/>
          </a:xfrm>
          <a:prstGeom prst="curvedDownArrow">
            <a:avLst>
              <a:gd fmla="val 10800" name="adj1"/>
              <a:gd fmla="val 18900" name="adj2"/>
              <a:gd fmla="val 18997" name="adj3"/>
            </a:avLst>
          </a:prstGeom>
          <a:solidFill>
            <a:srgbClr val="C0933B"/>
          </a:solidFill>
          <a:ln cap="flat" cmpd="sng" w="25400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/>
          <p:nvPr/>
        </p:nvSpPr>
        <p:spPr>
          <a:xfrm rot="-7560000">
            <a:off x="2093118" y="3682206"/>
            <a:ext cx="649287" cy="1079500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60000" y="0"/>
                </a:lnTo>
                <a:cubicBezTo>
                  <a:pt x="70248" y="0"/>
                  <a:pt x="80328" y="2625"/>
                  <a:pt x="89274" y="7626"/>
                </a:cubicBezTo>
                <a:cubicBezTo>
                  <a:pt x="98220" y="12626"/>
                  <a:pt x="105737" y="19836"/>
                  <a:pt x="111106" y="28566"/>
                </a:cubicBezTo>
                <a:cubicBezTo>
                  <a:pt x="116476" y="37296"/>
                  <a:pt x="119520" y="47257"/>
                  <a:pt x="119947" y="57497"/>
                </a:cubicBezTo>
                <a:cubicBezTo>
                  <a:pt x="120375" y="67736"/>
                  <a:pt x="118171" y="77917"/>
                  <a:pt x="113549" y="87064"/>
                </a:cubicBezTo>
                <a:lnTo>
                  <a:pt x="60000" y="60000"/>
                </a:lnTo>
                <a:close/>
              </a:path>
              <a:path extrusionOk="0" fill="none" h="120000" w="120000">
                <a:moveTo>
                  <a:pt x="60000" y="0"/>
                </a:moveTo>
                <a:lnTo>
                  <a:pt x="60000" y="0"/>
                </a:lnTo>
                <a:cubicBezTo>
                  <a:pt x="70248" y="0"/>
                  <a:pt x="80328" y="2625"/>
                  <a:pt x="89274" y="7626"/>
                </a:cubicBezTo>
                <a:cubicBezTo>
                  <a:pt x="98220" y="12626"/>
                  <a:pt x="105737" y="19836"/>
                  <a:pt x="111106" y="28566"/>
                </a:cubicBezTo>
                <a:cubicBezTo>
                  <a:pt x="116476" y="37296"/>
                  <a:pt x="119520" y="47257"/>
                  <a:pt x="119947" y="57497"/>
                </a:cubicBezTo>
                <a:cubicBezTo>
                  <a:pt x="120375" y="67736"/>
                  <a:pt x="118171" y="77917"/>
                  <a:pt x="113549" y="87064"/>
                </a:cubicBezTo>
              </a:path>
            </a:pathLst>
          </a:custGeom>
          <a:noFill/>
          <a:ln cap="flat" cmpd="sng" w="38100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231"/>
          <p:cNvSpPr/>
          <p:nvPr/>
        </p:nvSpPr>
        <p:spPr>
          <a:xfrm rot="-5400000">
            <a:off x="3693318" y="3901281"/>
            <a:ext cx="965200" cy="884237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60000" y="0"/>
                </a:lnTo>
                <a:cubicBezTo>
                  <a:pt x="71645" y="0"/>
                  <a:pt x="83042" y="3390"/>
                  <a:pt x="92794" y="9755"/>
                </a:cubicBezTo>
                <a:cubicBezTo>
                  <a:pt x="102546" y="16120"/>
                  <a:pt x="110237" y="25188"/>
                  <a:pt x="114924" y="35848"/>
                </a:cubicBezTo>
                <a:cubicBezTo>
                  <a:pt x="119611" y="46508"/>
                  <a:pt x="121096" y="58306"/>
                  <a:pt x="119194" y="69795"/>
                </a:cubicBezTo>
                <a:cubicBezTo>
                  <a:pt x="117293" y="81284"/>
                  <a:pt x="112088" y="91974"/>
                  <a:pt x="104216" y="100556"/>
                </a:cubicBezTo>
                <a:lnTo>
                  <a:pt x="60000" y="59999"/>
                </a:lnTo>
                <a:close/>
              </a:path>
              <a:path extrusionOk="0" fill="none" h="120000" w="120000">
                <a:moveTo>
                  <a:pt x="60000" y="0"/>
                </a:moveTo>
                <a:lnTo>
                  <a:pt x="60000" y="0"/>
                </a:lnTo>
                <a:cubicBezTo>
                  <a:pt x="71645" y="0"/>
                  <a:pt x="83042" y="3390"/>
                  <a:pt x="92794" y="9755"/>
                </a:cubicBezTo>
                <a:cubicBezTo>
                  <a:pt x="102546" y="16120"/>
                  <a:pt x="110237" y="25188"/>
                  <a:pt x="114924" y="35848"/>
                </a:cubicBezTo>
                <a:cubicBezTo>
                  <a:pt x="119611" y="46508"/>
                  <a:pt x="121096" y="58306"/>
                  <a:pt x="119194" y="69795"/>
                </a:cubicBezTo>
                <a:cubicBezTo>
                  <a:pt x="117293" y="81284"/>
                  <a:pt x="112088" y="91974"/>
                  <a:pt x="104216" y="100556"/>
                </a:cubicBezTo>
              </a:path>
            </a:pathLst>
          </a:custGeom>
          <a:noFill/>
          <a:ln cap="flat" cmpd="sng" w="38100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/>
          <p:nvPr/>
        </p:nvSpPr>
        <p:spPr>
          <a:xfrm rot="-6600000">
            <a:off x="6977856" y="4177506"/>
            <a:ext cx="965200" cy="788987"/>
          </a:xfrm>
          <a:custGeom>
            <a:pathLst>
              <a:path extrusionOk="0" h="120000" w="120000">
                <a:moveTo>
                  <a:pt x="68961" y="673"/>
                </a:moveTo>
                <a:lnTo>
                  <a:pt x="68961" y="673"/>
                </a:lnTo>
                <a:cubicBezTo>
                  <a:pt x="80007" y="2341"/>
                  <a:pt x="90370" y="7062"/>
                  <a:pt x="98879" y="14300"/>
                </a:cubicBezTo>
                <a:cubicBezTo>
                  <a:pt x="107387" y="21539"/>
                  <a:pt x="113707" y="31012"/>
                  <a:pt x="117124" y="41648"/>
                </a:cubicBezTo>
                <a:cubicBezTo>
                  <a:pt x="120541" y="52283"/>
                  <a:pt x="120920" y="63665"/>
                  <a:pt x="118220" y="74505"/>
                </a:cubicBezTo>
                <a:cubicBezTo>
                  <a:pt x="115519" y="85344"/>
                  <a:pt x="109844" y="95217"/>
                  <a:pt x="101837" y="103007"/>
                </a:cubicBezTo>
                <a:lnTo>
                  <a:pt x="60000" y="60000"/>
                </a:lnTo>
                <a:close/>
              </a:path>
              <a:path extrusionOk="0" fill="none" h="120000" w="120000">
                <a:moveTo>
                  <a:pt x="68961" y="673"/>
                </a:moveTo>
                <a:lnTo>
                  <a:pt x="68961" y="673"/>
                </a:lnTo>
                <a:cubicBezTo>
                  <a:pt x="80007" y="2341"/>
                  <a:pt x="90370" y="7062"/>
                  <a:pt x="98879" y="14300"/>
                </a:cubicBezTo>
                <a:cubicBezTo>
                  <a:pt x="107387" y="21539"/>
                  <a:pt x="113707" y="31012"/>
                  <a:pt x="117124" y="41648"/>
                </a:cubicBezTo>
                <a:cubicBezTo>
                  <a:pt x="120541" y="52283"/>
                  <a:pt x="120920" y="63665"/>
                  <a:pt x="118220" y="74505"/>
                </a:cubicBezTo>
                <a:cubicBezTo>
                  <a:pt x="115519" y="85344"/>
                  <a:pt x="109844" y="95217"/>
                  <a:pt x="101837" y="103007"/>
                </a:cubicBezTo>
              </a:path>
            </a:pathLst>
          </a:custGeom>
          <a:noFill/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3" name="Shape 233"/>
          <p:cNvCxnSpPr/>
          <p:nvPr/>
        </p:nvCxnSpPr>
        <p:spPr>
          <a:xfrm flipH="1" rot="-5400000">
            <a:off x="1994693" y="4066381"/>
            <a:ext cx="365125" cy="9048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Shape 234"/>
          <p:cNvCxnSpPr/>
          <p:nvPr/>
        </p:nvCxnSpPr>
        <p:spPr>
          <a:xfrm>
            <a:off x="2244725" y="4572000"/>
            <a:ext cx="338137" cy="2238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5" name="Shape 235"/>
          <p:cNvCxnSpPr/>
          <p:nvPr/>
        </p:nvCxnSpPr>
        <p:spPr>
          <a:xfrm>
            <a:off x="1935162" y="5300662"/>
            <a:ext cx="142875" cy="360362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6" name="Shape 236"/>
          <p:cNvSpPr/>
          <p:nvPr/>
        </p:nvSpPr>
        <p:spPr>
          <a:xfrm flipH="1" rot="-6720000">
            <a:off x="2022475" y="4900612"/>
            <a:ext cx="504825" cy="1079500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60000" y="0"/>
                </a:lnTo>
                <a:cubicBezTo>
                  <a:pt x="69773" y="0"/>
                  <a:pt x="79400" y="2388"/>
                  <a:pt x="88041" y="6956"/>
                </a:cubicBezTo>
                <a:cubicBezTo>
                  <a:pt x="96682" y="11524"/>
                  <a:pt x="104077" y="18134"/>
                  <a:pt x="109581" y="26211"/>
                </a:cubicBezTo>
                <a:cubicBezTo>
                  <a:pt x="115085" y="34287"/>
                  <a:pt x="118533" y="43588"/>
                  <a:pt x="119624" y="53301"/>
                </a:cubicBezTo>
                <a:cubicBezTo>
                  <a:pt x="120715" y="63013"/>
                  <a:pt x="119417" y="72847"/>
                  <a:pt x="115842" y="81943"/>
                </a:cubicBezTo>
                <a:lnTo>
                  <a:pt x="60000" y="60000"/>
                </a:lnTo>
                <a:close/>
              </a:path>
              <a:path extrusionOk="0" fill="none" h="120000" w="120000">
                <a:moveTo>
                  <a:pt x="60000" y="0"/>
                </a:moveTo>
                <a:lnTo>
                  <a:pt x="60000" y="0"/>
                </a:lnTo>
                <a:cubicBezTo>
                  <a:pt x="69773" y="0"/>
                  <a:pt x="79400" y="2388"/>
                  <a:pt x="88041" y="6956"/>
                </a:cubicBezTo>
                <a:cubicBezTo>
                  <a:pt x="96682" y="11524"/>
                  <a:pt x="104077" y="18134"/>
                  <a:pt x="109581" y="26211"/>
                </a:cubicBezTo>
                <a:cubicBezTo>
                  <a:pt x="115085" y="34287"/>
                  <a:pt x="118533" y="43588"/>
                  <a:pt x="119624" y="53301"/>
                </a:cubicBezTo>
                <a:cubicBezTo>
                  <a:pt x="120715" y="63013"/>
                  <a:pt x="119417" y="72847"/>
                  <a:pt x="115842" y="81943"/>
                </a:cubicBezTo>
              </a:path>
            </a:pathLst>
          </a:custGeom>
          <a:noFill/>
          <a:ln cap="flat" cmpd="sng" w="38100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Shape 237"/>
          <p:cNvSpPr/>
          <p:nvPr/>
        </p:nvSpPr>
        <p:spPr>
          <a:xfrm rot="-4440000">
            <a:off x="3542506" y="5164931"/>
            <a:ext cx="611187" cy="803275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60000" y="0"/>
                </a:lnTo>
                <a:cubicBezTo>
                  <a:pt x="70209" y="0"/>
                  <a:pt x="80251" y="2605"/>
                  <a:pt x="89173" y="7569"/>
                </a:cubicBezTo>
                <a:cubicBezTo>
                  <a:pt x="98094" y="12533"/>
                  <a:pt x="105603" y="19693"/>
                  <a:pt x="110985" y="28369"/>
                </a:cubicBezTo>
                <a:cubicBezTo>
                  <a:pt x="116367" y="37044"/>
                  <a:pt x="119447" y="46952"/>
                  <a:pt x="119932" y="57150"/>
                </a:cubicBezTo>
                <a:cubicBezTo>
                  <a:pt x="120417" y="67347"/>
                  <a:pt x="118291" y="77502"/>
                  <a:pt x="113756" y="86649"/>
                </a:cubicBezTo>
                <a:lnTo>
                  <a:pt x="60000" y="60000"/>
                </a:lnTo>
                <a:close/>
              </a:path>
              <a:path extrusionOk="0" fill="none" h="120000" w="120000">
                <a:moveTo>
                  <a:pt x="60000" y="0"/>
                </a:moveTo>
                <a:lnTo>
                  <a:pt x="60000" y="0"/>
                </a:lnTo>
                <a:cubicBezTo>
                  <a:pt x="70209" y="0"/>
                  <a:pt x="80251" y="2605"/>
                  <a:pt x="89173" y="7569"/>
                </a:cubicBezTo>
                <a:cubicBezTo>
                  <a:pt x="98094" y="12533"/>
                  <a:pt x="105603" y="19693"/>
                  <a:pt x="110985" y="28369"/>
                </a:cubicBezTo>
                <a:cubicBezTo>
                  <a:pt x="116367" y="37044"/>
                  <a:pt x="119447" y="46952"/>
                  <a:pt x="119932" y="57150"/>
                </a:cubicBezTo>
                <a:cubicBezTo>
                  <a:pt x="120417" y="67347"/>
                  <a:pt x="118291" y="77502"/>
                  <a:pt x="113756" y="86649"/>
                </a:cubicBezTo>
              </a:path>
            </a:pathLst>
          </a:custGeom>
          <a:noFill/>
          <a:ln cap="flat" cmpd="sng" w="38100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/>
          <p:nvPr/>
        </p:nvSpPr>
        <p:spPr>
          <a:xfrm rot="-3720000">
            <a:off x="6969918" y="5072856"/>
            <a:ext cx="611187" cy="803275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60000" y="0"/>
                </a:lnTo>
                <a:cubicBezTo>
                  <a:pt x="70209" y="0"/>
                  <a:pt x="80251" y="2605"/>
                  <a:pt x="89173" y="7569"/>
                </a:cubicBezTo>
                <a:cubicBezTo>
                  <a:pt x="98094" y="12533"/>
                  <a:pt x="105603" y="19693"/>
                  <a:pt x="110985" y="28369"/>
                </a:cubicBezTo>
                <a:cubicBezTo>
                  <a:pt x="116367" y="37044"/>
                  <a:pt x="119447" y="46952"/>
                  <a:pt x="119932" y="57150"/>
                </a:cubicBezTo>
                <a:cubicBezTo>
                  <a:pt x="120417" y="67347"/>
                  <a:pt x="118291" y="77502"/>
                  <a:pt x="113756" y="86649"/>
                </a:cubicBezTo>
                <a:lnTo>
                  <a:pt x="60000" y="60000"/>
                </a:lnTo>
                <a:close/>
              </a:path>
              <a:path extrusionOk="0" fill="none" h="120000" w="120000">
                <a:moveTo>
                  <a:pt x="60000" y="0"/>
                </a:moveTo>
                <a:lnTo>
                  <a:pt x="60000" y="0"/>
                </a:lnTo>
                <a:cubicBezTo>
                  <a:pt x="70209" y="0"/>
                  <a:pt x="80251" y="2605"/>
                  <a:pt x="89173" y="7569"/>
                </a:cubicBezTo>
                <a:cubicBezTo>
                  <a:pt x="98094" y="12533"/>
                  <a:pt x="105603" y="19693"/>
                  <a:pt x="110985" y="28369"/>
                </a:cubicBezTo>
                <a:cubicBezTo>
                  <a:pt x="116367" y="37044"/>
                  <a:pt x="119447" y="46952"/>
                  <a:pt x="119932" y="57150"/>
                </a:cubicBezTo>
                <a:cubicBezTo>
                  <a:pt x="120417" y="67347"/>
                  <a:pt x="118291" y="77502"/>
                  <a:pt x="113756" y="86649"/>
                </a:cubicBezTo>
              </a:path>
            </a:pathLst>
          </a:custGeom>
          <a:noFill/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" name="Shape 239"/>
          <p:cNvCxnSpPr/>
          <p:nvPr/>
        </p:nvCxnSpPr>
        <p:spPr>
          <a:xfrm>
            <a:off x="1501775" y="4508500"/>
            <a:ext cx="352425" cy="21590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40" name="Shape 240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REEDUCACIÓN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POSTURAL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PRESIÓN INTRA-DISCAL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E:\postura bebe2.jpg" id="246" name="Shape 246"/>
          <p:cNvPicPr preferRelativeResize="0"/>
          <p:nvPr/>
        </p:nvPicPr>
        <p:blipFill rotWithShape="1">
          <a:blip r:embed="rId3">
            <a:alphaModFix/>
          </a:blip>
          <a:srcRect b="7625" l="5667" r="73744" t="4808"/>
          <a:stretch/>
        </p:blipFill>
        <p:spPr>
          <a:xfrm>
            <a:off x="750887" y="1555750"/>
            <a:ext cx="1698625" cy="530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postura bebe2.jpg" id="247" name="Shape 247"/>
          <p:cNvPicPr preferRelativeResize="0"/>
          <p:nvPr/>
        </p:nvPicPr>
        <p:blipFill rotWithShape="1">
          <a:blip r:embed="rId3">
            <a:alphaModFix/>
          </a:blip>
          <a:srcRect b="7625" l="27401" r="22430" t="4808"/>
          <a:stretch/>
        </p:blipFill>
        <p:spPr>
          <a:xfrm>
            <a:off x="2686050" y="1555750"/>
            <a:ext cx="4140200" cy="530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postura bebe2.jpg" id="248" name="Shape 248"/>
          <p:cNvPicPr preferRelativeResize="0"/>
          <p:nvPr/>
        </p:nvPicPr>
        <p:blipFill rotWithShape="1">
          <a:blip r:embed="rId3">
            <a:alphaModFix/>
          </a:blip>
          <a:srcRect b="7625" l="76704" r="0" t="4808"/>
          <a:stretch/>
        </p:blipFill>
        <p:spPr>
          <a:xfrm>
            <a:off x="7078662" y="1555750"/>
            <a:ext cx="1922462" cy="53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/>
          <p:nvPr/>
        </p:nvSpPr>
        <p:spPr>
          <a:xfrm flipH="1" rot="4200000">
            <a:off x="4502150" y="3849687"/>
            <a:ext cx="615950" cy="698500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60000" y="0"/>
                </a:lnTo>
                <a:cubicBezTo>
                  <a:pt x="71112" y="0"/>
                  <a:pt x="82008" y="3086"/>
                  <a:pt x="91469" y="8915"/>
                </a:cubicBezTo>
                <a:cubicBezTo>
                  <a:pt x="100930" y="14743"/>
                  <a:pt x="108589" y="23087"/>
                  <a:pt x="113587" y="33011"/>
                </a:cubicBezTo>
                <a:cubicBezTo>
                  <a:pt x="118585" y="42936"/>
                  <a:pt x="120730" y="54056"/>
                  <a:pt x="119780" y="65128"/>
                </a:cubicBezTo>
                <a:cubicBezTo>
                  <a:pt x="118830" y="76199"/>
                  <a:pt x="114823" y="86792"/>
                  <a:pt x="108207" y="95721"/>
                </a:cubicBezTo>
                <a:lnTo>
                  <a:pt x="60000" y="60000"/>
                </a:lnTo>
                <a:close/>
              </a:path>
              <a:path extrusionOk="0" fill="none" h="120000" w="120000">
                <a:moveTo>
                  <a:pt x="60000" y="0"/>
                </a:moveTo>
                <a:lnTo>
                  <a:pt x="60000" y="0"/>
                </a:lnTo>
                <a:cubicBezTo>
                  <a:pt x="71112" y="0"/>
                  <a:pt x="82008" y="3086"/>
                  <a:pt x="91469" y="8915"/>
                </a:cubicBezTo>
                <a:cubicBezTo>
                  <a:pt x="100930" y="14743"/>
                  <a:pt x="108589" y="23087"/>
                  <a:pt x="113587" y="33011"/>
                </a:cubicBezTo>
                <a:cubicBezTo>
                  <a:pt x="118585" y="42936"/>
                  <a:pt x="120730" y="54056"/>
                  <a:pt x="119780" y="65128"/>
                </a:cubicBezTo>
                <a:cubicBezTo>
                  <a:pt x="118830" y="76199"/>
                  <a:pt x="114823" y="86792"/>
                  <a:pt x="108207" y="95721"/>
                </a:cubicBezTo>
              </a:path>
            </a:pathLst>
          </a:custGeom>
          <a:noFill/>
          <a:ln cap="flat" cmpd="sng" w="38100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0" name="Shape 250"/>
          <p:cNvCxnSpPr/>
          <p:nvPr/>
        </p:nvCxnSpPr>
        <p:spPr>
          <a:xfrm flipH="1" rot="8340000">
            <a:off x="4621212" y="2552700"/>
            <a:ext cx="142875" cy="53975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51" name="Shape 251"/>
          <p:cNvCxnSpPr/>
          <p:nvPr/>
        </p:nvCxnSpPr>
        <p:spPr>
          <a:xfrm flipH="1" rot="8340000">
            <a:off x="5049837" y="3338512"/>
            <a:ext cx="142875" cy="53975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3587750"/>
            <a:ext cx="2460625" cy="2232025"/>
          </a:xfrm>
          <a:prstGeom prst="rect">
            <a:avLst/>
          </a:prstGeom>
          <a:noFill/>
          <a:ln>
            <a:noFill/>
          </a:ln>
          <a:effectLst>
            <a:outerShdw blurRad="63500" dir="13500000" dist="53881">
              <a:schemeClr val="lt2">
                <a:alpha val="49411"/>
              </a:schemeClr>
            </a:outerShdw>
          </a:effectLst>
        </p:spPr>
      </p:pic>
      <p:pic>
        <p:nvPicPr>
          <p:cNvPr id="257" name="Shape 2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750" y="1571625"/>
            <a:ext cx="2447925" cy="2444750"/>
          </a:xfrm>
          <a:prstGeom prst="rect">
            <a:avLst/>
          </a:prstGeom>
          <a:noFill/>
          <a:ln>
            <a:noFill/>
          </a:ln>
          <a:effectLst>
            <a:outerShdw blurRad="63500" dir="13500000" dist="53881">
              <a:schemeClr val="lt2">
                <a:alpha val="49411"/>
              </a:schemeClr>
            </a:outerShdw>
          </a:effectLst>
        </p:spPr>
      </p:pic>
      <p:pic>
        <p:nvPicPr>
          <p:cNvPr descr="W:\Users\Piti\Desktop\Imagen2.jpg" id="258" name="Shape 2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8062" y="1571625"/>
            <a:ext cx="2733675" cy="423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6">
            <a:alphaModFix/>
          </a:blip>
          <a:srcRect b="0" l="46211" r="0" t="0"/>
          <a:stretch/>
        </p:blipFill>
        <p:spPr>
          <a:xfrm>
            <a:off x="2733675" y="1571625"/>
            <a:ext cx="3346450" cy="4230687"/>
          </a:xfrm>
          <a:prstGeom prst="rect">
            <a:avLst/>
          </a:prstGeom>
          <a:noFill/>
          <a:ln>
            <a:noFill/>
          </a:ln>
          <a:effectLst>
            <a:outerShdw blurRad="63500" dir="13500000" dist="53881">
              <a:schemeClr val="lt2">
                <a:alpha val="49411"/>
              </a:schemeClr>
            </a:outerShdw>
          </a:effectLst>
        </p:spPr>
      </p:pic>
      <p:pic>
        <p:nvPicPr>
          <p:cNvPr id="260" name="Shape 2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74937" y="1571625"/>
            <a:ext cx="3429000" cy="4230687"/>
          </a:xfrm>
          <a:prstGeom prst="rect">
            <a:avLst/>
          </a:prstGeom>
          <a:noFill/>
          <a:ln>
            <a:noFill/>
          </a:ln>
          <a:effectLst>
            <a:outerShdw blurRad="63500" dir="13500000" dist="53881">
              <a:schemeClr val="lt2">
                <a:alpha val="49411"/>
              </a:scheme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350" y="4005262"/>
            <a:ext cx="3584575" cy="254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2062" y="3938587"/>
            <a:ext cx="3236912" cy="254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750" y="1212850"/>
            <a:ext cx="1919287" cy="265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36850" y="1212850"/>
            <a:ext cx="1743075" cy="26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72062" y="1206500"/>
            <a:ext cx="1657350" cy="265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11950" y="1206500"/>
            <a:ext cx="1487487" cy="26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301750"/>
            <a:ext cx="6929437" cy="51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TONO Y FUERZA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huloplaya2.jpg" id="281" name="Shape 2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437" y="1238250"/>
            <a:ext cx="7150100" cy="540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iastasis.jpg" id="286" name="Shape 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75" y="1346200"/>
            <a:ext cx="7632700" cy="539591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TONIFICACIÓN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ABDOMINAL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" name="Shape 288"/>
          <p:cNvSpPr/>
          <p:nvPr/>
        </p:nvSpPr>
        <p:spPr>
          <a:xfrm rot="5400000">
            <a:off x="7308850" y="4171950"/>
            <a:ext cx="368300" cy="787400"/>
          </a:xfrm>
          <a:prstGeom prst="curvedDownArrow">
            <a:avLst>
              <a:gd fmla="val 10800" name="adj1"/>
              <a:gd fmla="val 18900" name="adj2"/>
              <a:gd fmla="val 19074" name="adj3"/>
            </a:avLst>
          </a:prstGeom>
          <a:solidFill>
            <a:srgbClr val="C0933B"/>
          </a:solidFill>
          <a:ln cap="flat" cmpd="sng" w="25400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/>
          <p:nvPr/>
        </p:nvSpPr>
        <p:spPr>
          <a:xfrm flipH="1" rot="-5400000">
            <a:off x="5033962" y="4251325"/>
            <a:ext cx="393700" cy="711200"/>
          </a:xfrm>
          <a:prstGeom prst="curvedDownArrow">
            <a:avLst>
              <a:gd fmla="val 10800" name="adj1"/>
              <a:gd fmla="val 18900" name="adj2"/>
              <a:gd fmla="val 18611" name="adj3"/>
            </a:avLst>
          </a:prstGeom>
          <a:solidFill>
            <a:srgbClr val="C0933B"/>
          </a:solidFill>
          <a:ln cap="flat" cmpd="sng" w="25400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FAJA FUNCIONAL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428625" y="1600200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PORTATIL\Desktop\PITI\013 HIPOPRESIVOS\0 14 HIPOPRESIVOS14\FOTOS14\NOU LLIBRE14\CORSET.jpg" id="296" name="Shape 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1571625"/>
            <a:ext cx="8640762" cy="501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/>
          <p:nvPr/>
        </p:nvSpPr>
        <p:spPr>
          <a:xfrm rot="5400000">
            <a:off x="7396162" y="4011612"/>
            <a:ext cx="354012" cy="712787"/>
          </a:xfrm>
          <a:prstGeom prst="curvedDownArrow">
            <a:avLst>
              <a:gd fmla="val 10800" name="adj1"/>
              <a:gd fmla="val 18900" name="adj2"/>
              <a:gd fmla="val 18918" name="adj3"/>
            </a:avLst>
          </a:prstGeom>
          <a:solidFill>
            <a:srgbClr val="C0933B"/>
          </a:solidFill>
          <a:ln cap="flat" cmpd="sng" w="25400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/>
          <p:nvPr/>
        </p:nvSpPr>
        <p:spPr>
          <a:xfrm flipH="1" rot="-5400000">
            <a:off x="6503987" y="4037012"/>
            <a:ext cx="361950" cy="654050"/>
          </a:xfrm>
          <a:prstGeom prst="curvedDownArrow">
            <a:avLst>
              <a:gd fmla="val 10800" name="adj1"/>
              <a:gd fmla="val 18900" name="adj2"/>
              <a:gd fmla="val 18612" name="adj3"/>
            </a:avLst>
          </a:prstGeom>
          <a:solidFill>
            <a:srgbClr val="C0933B"/>
          </a:solidFill>
          <a:ln cap="flat" cmpd="sng" w="25400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:\Users\Piti\Documents\012 HIPOPRESIVOS\NUEVO LIBRO 2011 HIPOPRESIVOS\ilustracion8c.jpg" id="303" name="Shape 303"/>
          <p:cNvPicPr preferRelativeResize="0"/>
          <p:nvPr/>
        </p:nvPicPr>
        <p:blipFill rotWithShape="1">
          <a:blip r:embed="rId3">
            <a:alphaModFix/>
          </a:blip>
          <a:srcRect b="0" l="4197" r="47816" t="0"/>
          <a:stretch/>
        </p:blipFill>
        <p:spPr>
          <a:xfrm>
            <a:off x="3786187" y="1749425"/>
            <a:ext cx="2857500" cy="475138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SUELO PÉLVICO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FUNCIONAL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W:\Users\Piti\Documents\012 HIPOPRESIVOS\NUEVO LIBRO 2011 HIPOPRESIVOS\ilustracion6c.jpg" id="305" name="Shape 305"/>
          <p:cNvPicPr preferRelativeResize="0"/>
          <p:nvPr/>
        </p:nvPicPr>
        <p:blipFill rotWithShape="1">
          <a:blip r:embed="rId4">
            <a:alphaModFix/>
          </a:blip>
          <a:srcRect b="0" l="0" r="5338" t="0"/>
          <a:stretch/>
        </p:blipFill>
        <p:spPr>
          <a:xfrm>
            <a:off x="71437" y="1722437"/>
            <a:ext cx="3714750" cy="4751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:\Users\Piti\Documents\012 HIPOPRESIVOS\NUEVO LIBRO 2011 HIPOPRESIVOS\ilustracion8c.jpg" id="306" name="Shape 306"/>
          <p:cNvPicPr preferRelativeResize="0"/>
          <p:nvPr/>
        </p:nvPicPr>
        <p:blipFill rotWithShape="1">
          <a:blip r:embed="rId3">
            <a:alphaModFix/>
          </a:blip>
          <a:srcRect b="0" l="54847" r="3164" t="0"/>
          <a:stretch/>
        </p:blipFill>
        <p:spPr>
          <a:xfrm>
            <a:off x="6357937" y="1749425"/>
            <a:ext cx="2500312" cy="47513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Shape 307"/>
          <p:cNvCxnSpPr/>
          <p:nvPr/>
        </p:nvCxnSpPr>
        <p:spPr>
          <a:xfrm>
            <a:off x="2174875" y="2492375"/>
            <a:ext cx="935037" cy="3384550"/>
          </a:xfrm>
          <a:prstGeom prst="straightConnector1">
            <a:avLst/>
          </a:prstGeom>
          <a:noFill/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8" name="Shape 308"/>
          <p:cNvCxnSpPr/>
          <p:nvPr/>
        </p:nvCxnSpPr>
        <p:spPr>
          <a:xfrm flipH="1" rot="-5400000">
            <a:off x="5563393" y="3634581"/>
            <a:ext cx="3579812" cy="1295400"/>
          </a:xfrm>
          <a:prstGeom prst="straightConnector1">
            <a:avLst/>
          </a:prstGeom>
          <a:noFill/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9" name="Shape 309"/>
          <p:cNvCxnSpPr/>
          <p:nvPr/>
        </p:nvCxnSpPr>
        <p:spPr>
          <a:xfrm rot="5400000">
            <a:off x="944562" y="3619500"/>
            <a:ext cx="3365500" cy="1111250"/>
          </a:xfrm>
          <a:prstGeom prst="straightConnector1">
            <a:avLst/>
          </a:prstGeom>
          <a:noFill/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0" name="Shape 310"/>
          <p:cNvCxnSpPr/>
          <p:nvPr/>
        </p:nvCxnSpPr>
        <p:spPr>
          <a:xfrm rot="5400000">
            <a:off x="5390356" y="3604418"/>
            <a:ext cx="3435350" cy="1357312"/>
          </a:xfrm>
          <a:prstGeom prst="straightConnector1">
            <a:avLst/>
          </a:prstGeom>
          <a:noFill/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GESTIÓN DE LAS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PRESIONES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6" name="Shape 316"/>
          <p:cNvCxnSpPr/>
          <p:nvPr/>
        </p:nvCxnSpPr>
        <p:spPr>
          <a:xfrm rot="10800000">
            <a:off x="5638800" y="3810000"/>
            <a:ext cx="0" cy="3810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boladebillar.jpg" id="317" name="Shape 317"/>
          <p:cNvPicPr preferRelativeResize="0"/>
          <p:nvPr/>
        </p:nvPicPr>
        <p:blipFill rotWithShape="1">
          <a:blip r:embed="rId3">
            <a:alphaModFix/>
          </a:blip>
          <a:srcRect b="7519" l="22837" r="22113" t="0"/>
          <a:stretch/>
        </p:blipFill>
        <p:spPr>
          <a:xfrm>
            <a:off x="1785937" y="1435100"/>
            <a:ext cx="2225675" cy="5289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elo pélvico y abdomen para fuera.png" id="318" name="Shape 3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4987" y="1771650"/>
            <a:ext cx="3019425" cy="4976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428625" y="2428875"/>
            <a:ext cx="8258175" cy="369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marca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LPF</a:t>
            </a: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es nuestro programa de formación basado en la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Técnica Hipopresiva</a:t>
            </a: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dirigido a un gran espectro de profesionales relacionados con el ejercicio físico, el movimiento y la salud.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LPF</a:t>
            </a: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 distribuye actuamente en más de 16 países y está en pleno proceso de expansión Internacional.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www.lowpressurefitness.com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s firma.jpg" id="72" name="Shape 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62" y="500062"/>
            <a:ext cx="2516187" cy="145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GESTIÓN DE LAS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PRESIONES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bdominales1.jpg" id="324" name="Shape 3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0000" y="1428750"/>
            <a:ext cx="4465637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dominales2.jpg" id="325" name="Shape 3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9687" y="3143250"/>
            <a:ext cx="4427537" cy="1660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dominales3.jpg" id="326" name="Shape 3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0312" y="4714875"/>
            <a:ext cx="4503737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ABDOMINALES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TRADICIONALES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bd. clásicosvshipo.jpg" id="332" name="Shape 3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337" y="1544637"/>
            <a:ext cx="4902200" cy="5170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dvshipo.jpg" id="333" name="Shape 3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6312" y="2401887"/>
            <a:ext cx="4281487" cy="295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/>
          <p:nvPr/>
        </p:nvSpPr>
        <p:spPr>
          <a:xfrm>
            <a:off x="428625" y="2071687"/>
            <a:ext cx="178593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contraen los abdominales rectos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Shape 335"/>
          <p:cNvSpPr txBox="1"/>
          <p:nvPr/>
        </p:nvSpPr>
        <p:spPr>
          <a:xfrm>
            <a:off x="428625" y="2857500"/>
            <a:ext cx="178593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diafragma presiona las </a:t>
            </a:r>
            <a:b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vísceras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428625" y="3711575"/>
            <a:ext cx="178593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vísceras presionan </a:t>
            </a:r>
            <a:b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periné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Shape 337"/>
          <p:cNvSpPr txBox="1"/>
          <p:nvPr/>
        </p:nvSpPr>
        <p:spPr>
          <a:xfrm>
            <a:off x="428625" y="4572000"/>
            <a:ext cx="178593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Éste se </a:t>
            </a:r>
            <a:b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sobrecarga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428625" y="5429250"/>
            <a:ext cx="1785937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transversos </a:t>
            </a:r>
            <a:b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relajan y el </a:t>
            </a:r>
            <a:b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periné no se </a:t>
            </a:r>
            <a:b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dvshipo.jpg" id="343" name="Shape 3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7112" y="1003300"/>
            <a:ext cx="2179637" cy="57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TÉCNICAS HIPOPRESIVAS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bd. clásicosvshipo.jpg" id="345" name="Shape 3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887" y="1482725"/>
            <a:ext cx="5619750" cy="532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x="1000125" y="1928812"/>
            <a:ext cx="1285875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Ejercita los transversos y los oblicuos </a:t>
            </a:r>
            <a:b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son los que dan forma a </a:t>
            </a:r>
            <a:b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cintura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Shape 347"/>
          <p:cNvSpPr txBox="1"/>
          <p:nvPr/>
        </p:nvSpPr>
        <p:spPr>
          <a:xfrm>
            <a:off x="1000125" y="3357562"/>
            <a:ext cx="1285875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eleva el diafragma y con él las vísceras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 txBox="1"/>
          <p:nvPr/>
        </p:nvSpPr>
        <p:spPr>
          <a:xfrm>
            <a:off x="1000125" y="4143375"/>
            <a:ext cx="121443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anula la presión sobre el periné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1000125" y="5000625"/>
            <a:ext cx="150018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lo que este se descarga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Shape 350"/>
          <p:cNvSpPr txBox="1"/>
          <p:nvPr/>
        </p:nvSpPr>
        <p:spPr>
          <a:xfrm>
            <a:off x="1000125" y="5715000"/>
            <a:ext cx="150018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transversos se contraen y el periné se ejercita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istocele-IU.jpg" id="355" name="Shape 3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75" y="2344737"/>
            <a:ext cx="1622425" cy="21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ABDOMINALES VS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HIPOPRESIVOS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E:\silueta 2b.jpg" id="357" name="Shape 357"/>
          <p:cNvPicPr preferRelativeResize="0"/>
          <p:nvPr/>
        </p:nvPicPr>
        <p:blipFill rotWithShape="1">
          <a:blip r:embed="rId4">
            <a:alphaModFix/>
          </a:blip>
          <a:srcRect b="4377" l="0" r="0" t="0"/>
          <a:stretch/>
        </p:blipFill>
        <p:spPr>
          <a:xfrm>
            <a:off x="631825" y="1697037"/>
            <a:ext cx="3803650" cy="2817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ejercicio hipopresivo.jpg" id="358" name="Shape 3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750" y="4967287"/>
            <a:ext cx="4052887" cy="149066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/>
          <p:nvPr/>
        </p:nvSpPr>
        <p:spPr>
          <a:xfrm>
            <a:off x="4572000" y="3497262"/>
            <a:ext cx="498475" cy="604837"/>
          </a:xfrm>
          <a:custGeom>
            <a:pathLst>
              <a:path extrusionOk="0" h="120000" w="120000">
                <a:moveTo>
                  <a:pt x="15906" y="24719"/>
                </a:moveTo>
                <a:lnTo>
                  <a:pt x="104093" y="24719"/>
                </a:lnTo>
                <a:lnTo>
                  <a:pt x="104093" y="52943"/>
                </a:lnTo>
                <a:lnTo>
                  <a:pt x="15906" y="52943"/>
                </a:lnTo>
                <a:close/>
                <a:moveTo>
                  <a:pt x="15906" y="67056"/>
                </a:moveTo>
                <a:lnTo>
                  <a:pt x="104093" y="67056"/>
                </a:lnTo>
                <a:lnTo>
                  <a:pt x="104093" y="95280"/>
                </a:lnTo>
                <a:lnTo>
                  <a:pt x="15906" y="95280"/>
                </a:lnTo>
                <a:close/>
              </a:path>
            </a:pathLst>
          </a:custGeom>
          <a:solidFill>
            <a:srgbClr val="948A54"/>
          </a:solidFill>
          <a:ln cap="flat" cmpd="sng" w="25400">
            <a:solidFill>
              <a:srgbClr val="948A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Shape 360"/>
          <p:cNvSpPr/>
          <p:nvPr/>
        </p:nvSpPr>
        <p:spPr>
          <a:xfrm>
            <a:off x="4572000" y="5675312"/>
            <a:ext cx="498475" cy="604837"/>
          </a:xfrm>
          <a:custGeom>
            <a:pathLst>
              <a:path extrusionOk="0" h="120000" w="120000">
                <a:moveTo>
                  <a:pt x="15906" y="24719"/>
                </a:moveTo>
                <a:lnTo>
                  <a:pt x="104093" y="24719"/>
                </a:lnTo>
                <a:lnTo>
                  <a:pt x="104093" y="52943"/>
                </a:lnTo>
                <a:lnTo>
                  <a:pt x="15906" y="52943"/>
                </a:lnTo>
                <a:close/>
                <a:moveTo>
                  <a:pt x="15906" y="67056"/>
                </a:moveTo>
                <a:lnTo>
                  <a:pt x="104093" y="67056"/>
                </a:lnTo>
                <a:lnTo>
                  <a:pt x="104093" y="95280"/>
                </a:lnTo>
                <a:lnTo>
                  <a:pt x="15906" y="95280"/>
                </a:lnTo>
                <a:close/>
              </a:path>
            </a:pathLst>
          </a:custGeom>
          <a:solidFill>
            <a:srgbClr val="948A54"/>
          </a:solidFill>
          <a:ln cap="flat" cmpd="sng" w="25400">
            <a:solidFill>
              <a:srgbClr val="948A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Cistocele-IU.jpg" id="361" name="Shape 3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03862" y="4738687"/>
            <a:ext cx="1547812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/>
          <p:nvPr/>
        </p:nvSpPr>
        <p:spPr>
          <a:xfrm rot="10800000">
            <a:off x="2286000" y="3840162"/>
            <a:ext cx="714375" cy="412750"/>
          </a:xfrm>
          <a:prstGeom prst="rightArrow">
            <a:avLst>
              <a:gd fmla="val 15347" name="adj1"/>
              <a:gd fmla="val 50000" name="adj2"/>
            </a:avLst>
          </a:prstGeom>
          <a:solidFill>
            <a:srgbClr val="C0933B"/>
          </a:solidFill>
          <a:ln cap="flat" cmpd="sng" w="9525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/>
          <p:nvPr/>
        </p:nvSpPr>
        <p:spPr>
          <a:xfrm flipH="1" rot="10800000">
            <a:off x="2214562" y="5715000"/>
            <a:ext cx="714375" cy="412750"/>
          </a:xfrm>
          <a:prstGeom prst="rightArrow">
            <a:avLst>
              <a:gd fmla="val 15347" name="adj1"/>
              <a:gd fmla="val 50000" name="adj2"/>
            </a:avLst>
          </a:prstGeom>
          <a:solidFill>
            <a:srgbClr val="C0933B"/>
          </a:solidFill>
          <a:ln cap="flat" cmpd="sng" w="9525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Shape 364"/>
          <p:cNvCxnSpPr/>
          <p:nvPr/>
        </p:nvCxnSpPr>
        <p:spPr>
          <a:xfrm rot="10800000">
            <a:off x="6370637" y="4584700"/>
            <a:ext cx="0" cy="4397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5" name="Shape 365"/>
          <p:cNvCxnSpPr/>
          <p:nvPr/>
        </p:nvCxnSpPr>
        <p:spPr>
          <a:xfrm rot="10800000">
            <a:off x="6081712" y="4729162"/>
            <a:ext cx="0" cy="4397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6" name="Shape 366"/>
          <p:cNvCxnSpPr/>
          <p:nvPr/>
        </p:nvCxnSpPr>
        <p:spPr>
          <a:xfrm rot="10800000">
            <a:off x="5794375" y="4945062"/>
            <a:ext cx="0" cy="4397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7" name="Shape 367"/>
          <p:cNvCxnSpPr/>
          <p:nvPr/>
        </p:nvCxnSpPr>
        <p:spPr>
          <a:xfrm>
            <a:off x="6154737" y="2125662"/>
            <a:ext cx="0" cy="49530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8" name="Shape 368"/>
          <p:cNvCxnSpPr/>
          <p:nvPr/>
        </p:nvCxnSpPr>
        <p:spPr>
          <a:xfrm>
            <a:off x="5865812" y="2262187"/>
            <a:ext cx="0" cy="568325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9" name="Shape 369"/>
          <p:cNvCxnSpPr/>
          <p:nvPr/>
        </p:nvCxnSpPr>
        <p:spPr>
          <a:xfrm>
            <a:off x="5578475" y="2413000"/>
            <a:ext cx="0" cy="64135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E:\prostata.jpg" id="370" name="Shape 370"/>
          <p:cNvPicPr preferRelativeResize="0"/>
          <p:nvPr/>
        </p:nvPicPr>
        <p:blipFill rotWithShape="1">
          <a:blip r:embed="rId7">
            <a:alphaModFix/>
          </a:blip>
          <a:srcRect b="9654" l="0" r="0" t="2882"/>
          <a:stretch/>
        </p:blipFill>
        <p:spPr>
          <a:xfrm>
            <a:off x="7215187" y="4446587"/>
            <a:ext cx="1681162" cy="2205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prostata.jpg" id="371" name="Shape 3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34237" y="2143125"/>
            <a:ext cx="1625600" cy="2435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Shape 372"/>
          <p:cNvCxnSpPr/>
          <p:nvPr/>
        </p:nvCxnSpPr>
        <p:spPr>
          <a:xfrm rot="10800000">
            <a:off x="8358187" y="3357562"/>
            <a:ext cx="0" cy="4397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3" name="Shape 373"/>
          <p:cNvCxnSpPr/>
          <p:nvPr/>
        </p:nvCxnSpPr>
        <p:spPr>
          <a:xfrm rot="10800000">
            <a:off x="8572500" y="3357562"/>
            <a:ext cx="0" cy="4397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4" name="Shape 374"/>
          <p:cNvCxnSpPr/>
          <p:nvPr/>
        </p:nvCxnSpPr>
        <p:spPr>
          <a:xfrm>
            <a:off x="8358187" y="2560637"/>
            <a:ext cx="0" cy="4397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5" name="Shape 375"/>
          <p:cNvCxnSpPr/>
          <p:nvPr/>
        </p:nvCxnSpPr>
        <p:spPr>
          <a:xfrm>
            <a:off x="8572500" y="2560637"/>
            <a:ext cx="0" cy="4397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6" name="Shape 376"/>
          <p:cNvCxnSpPr/>
          <p:nvPr/>
        </p:nvCxnSpPr>
        <p:spPr>
          <a:xfrm rot="10800000">
            <a:off x="8001000" y="4572000"/>
            <a:ext cx="0" cy="4397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7" name="Shape 377"/>
          <p:cNvCxnSpPr/>
          <p:nvPr/>
        </p:nvCxnSpPr>
        <p:spPr>
          <a:xfrm rot="10800000">
            <a:off x="8286750" y="4572000"/>
            <a:ext cx="0" cy="4397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8" name="Shape 378"/>
          <p:cNvCxnSpPr/>
          <p:nvPr/>
        </p:nvCxnSpPr>
        <p:spPr>
          <a:xfrm rot="10800000">
            <a:off x="8572500" y="4572000"/>
            <a:ext cx="0" cy="439737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EVOLUCIÓN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n1.jpg" id="384" name="Shape 3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450" y="1631950"/>
            <a:ext cx="2081212" cy="2225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1 - copia (2).jpg" id="385" name="Shape 3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1175" y="1487487"/>
            <a:ext cx="2481262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 txBox="1"/>
          <p:nvPr/>
        </p:nvSpPr>
        <p:spPr>
          <a:xfrm>
            <a:off x="481012" y="1579562"/>
            <a:ext cx="963612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948A54"/>
                </a:solidFill>
                <a:latin typeface="Arial"/>
                <a:ea typeface="Arial"/>
                <a:cs typeface="Arial"/>
                <a:sym typeface="Arial"/>
              </a:rPr>
              <a:t>1960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Shape 387"/>
          <p:cNvSpPr txBox="1"/>
          <p:nvPr/>
        </p:nvSpPr>
        <p:spPr>
          <a:xfrm>
            <a:off x="481012" y="2990850"/>
            <a:ext cx="963612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948A54"/>
                </a:solidFill>
                <a:latin typeface="Arial"/>
                <a:ea typeface="Arial"/>
                <a:cs typeface="Arial"/>
                <a:sym typeface="Arial"/>
              </a:rPr>
              <a:t>1970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4440237" y="1579562"/>
            <a:ext cx="965200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948A54"/>
                </a:solidFill>
                <a:latin typeface="Arial"/>
                <a:ea typeface="Arial"/>
                <a:cs typeface="Arial"/>
                <a:sym typeface="Arial"/>
              </a:rPr>
              <a:t>2000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1.jpg" id="389" name="Shape 3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8575" y="4022725"/>
            <a:ext cx="2044700" cy="96361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/>
          <p:nvPr/>
        </p:nvSpPr>
        <p:spPr>
          <a:xfrm>
            <a:off x="434975" y="4205287"/>
            <a:ext cx="963612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948A54"/>
                </a:solidFill>
                <a:latin typeface="Arial"/>
                <a:ea typeface="Arial"/>
                <a:cs typeface="Arial"/>
                <a:sym typeface="Arial"/>
              </a:rPr>
              <a:t>1980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PORTATIL\Documents\PITI AGOST14\014 HIPOPRESIVOS\0 15 HIPOPRESIVOS\HIPOPRESIVOS LIBRO ESFERA\imagenes def para esfera\13b.jpg" id="391" name="Shape 3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37175" y="2657475"/>
            <a:ext cx="2884487" cy="1271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ORTATIL\Documents\PITI AGOST14\014 HIPOPRESIVOS\0 15 HIPOPRESIVOS\HIPOPRESIVOS LIBRO ESFERA\imagenes def para esfera\13a.jpg" id="392" name="Shape 3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9712" y="4000500"/>
            <a:ext cx="3160712" cy="1163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2.jpg" id="393" name="Shape 39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57312" y="5424487"/>
            <a:ext cx="2122487" cy="9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 txBox="1"/>
          <p:nvPr/>
        </p:nvSpPr>
        <p:spPr>
          <a:xfrm>
            <a:off x="409575" y="5372100"/>
            <a:ext cx="963612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948A54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4440237" y="2990850"/>
            <a:ext cx="965200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948A54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ejercicio hipopresivo.jpg" id="396" name="Shape 3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92750" y="5432425"/>
            <a:ext cx="2940050" cy="88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/>
        </p:nvSpPr>
        <p:spPr>
          <a:xfrm>
            <a:off x="4440237" y="5372100"/>
            <a:ext cx="965200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948A54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4440237" y="4205287"/>
            <a:ext cx="965200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948A54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OBJETIVOS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PORTATIL\Documents\PITI AGOST14\014 HIPOPRESIVOS\0 15 HIPOPRESIVOS14\HIPOPRESIVOS LIBRO ESFERA\imagenes def para esfera\Fototeca de Photo Booth.png" id="404" name="Shape 4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2359025"/>
            <a:ext cx="3106737" cy="4141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ORTATIL\Documents\PITI AGOST14\014 HIPOPRESIVOS\0 15 HIPOPRESIVOS14\HIPOPRESIVOS LIBRO ESFERA\imagenes def para esfera\mirabarriga.png" id="405" name="Shape 4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9750" y="2232025"/>
            <a:ext cx="3238500" cy="4227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 comic.png" id="406" name="Shape 4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14562" y="1125537"/>
            <a:ext cx="4572000" cy="2660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1.jpg" id="407" name="Shape 4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57625" y="1917700"/>
            <a:ext cx="12795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/>
          <p:nvPr/>
        </p:nvSpPr>
        <p:spPr>
          <a:xfrm>
            <a:off x="3429000" y="1857375"/>
            <a:ext cx="714375" cy="110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6600"/>
              <a:buFont typeface="Helvetica Neue"/>
              <a:buNone/>
            </a:pPr>
            <a:r>
              <a:rPr b="0" i="0" lang="en-US" sz="66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5072062" y="1963737"/>
            <a:ext cx="714375" cy="110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6600"/>
              <a:buFont typeface="Helvetica Neue"/>
              <a:buNone/>
            </a:pPr>
            <a:r>
              <a:rPr b="0" i="0" lang="en-US" sz="66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Shape 4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37" y="2951162"/>
            <a:ext cx="4584700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450" y="828675"/>
            <a:ext cx="2962275" cy="22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7562" y="2962275"/>
            <a:ext cx="4308475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21300" y="901700"/>
            <a:ext cx="3000375" cy="2255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675" y="1079500"/>
            <a:ext cx="8566150" cy="57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962" y="974725"/>
            <a:ext cx="4022725" cy="301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guanta suelo pélvico.jpg" id="428" name="Shape 4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1063625"/>
            <a:ext cx="4500562" cy="558006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SUELO PÉLVICO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FEMENINO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E:\Cistocele-IU.jpg" id="430" name="Shape 4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4625" y="2060575"/>
            <a:ext cx="3532187" cy="4581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Shape 431"/>
          <p:cNvCxnSpPr/>
          <p:nvPr/>
        </p:nvCxnSpPr>
        <p:spPr>
          <a:xfrm>
            <a:off x="1838325" y="2708275"/>
            <a:ext cx="215900" cy="576262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2" name="Shape 432"/>
          <p:cNvCxnSpPr/>
          <p:nvPr/>
        </p:nvCxnSpPr>
        <p:spPr>
          <a:xfrm>
            <a:off x="1693862" y="3141662"/>
            <a:ext cx="215900" cy="576262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3" name="Shape 433"/>
          <p:cNvCxnSpPr/>
          <p:nvPr/>
        </p:nvCxnSpPr>
        <p:spPr>
          <a:xfrm>
            <a:off x="1335087" y="3500437"/>
            <a:ext cx="215900" cy="576262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4" name="Shape 434"/>
          <p:cNvSpPr/>
          <p:nvPr/>
        </p:nvSpPr>
        <p:spPr>
          <a:xfrm>
            <a:off x="4676775" y="3933825"/>
            <a:ext cx="690562" cy="484187"/>
          </a:xfrm>
          <a:prstGeom prst="rightArrow">
            <a:avLst>
              <a:gd fmla="val 14019" name="adj1"/>
              <a:gd fmla="val 50000" name="adj2"/>
            </a:avLst>
          </a:prstGeom>
          <a:solidFill>
            <a:srgbClr val="C0933B"/>
          </a:solidFill>
          <a:ln cap="flat" cmpd="sng" w="9525">
            <a:solidFill>
              <a:srgbClr val="C093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INCONTINENCIA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URINARIA 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0" name="Shape 440"/>
          <p:cNvSpPr txBox="1"/>
          <p:nvPr>
            <p:ph idx="1" type="body"/>
          </p:nvPr>
        </p:nvSpPr>
        <p:spPr>
          <a:xfrm>
            <a:off x="428625" y="1600200"/>
            <a:ext cx="5143500" cy="1471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prevalencia media Global, se estima en un </a:t>
            </a: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40,6%. </a:t>
            </a:r>
            <a:b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ellas se estima que solo buscan ayuda médica entre el </a:t>
            </a: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y el 40%. 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ncontinencia-vida-diaria.jpg" id="441" name="Shape 4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1662" y="1500187"/>
            <a:ext cx="3390900" cy="508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ORTATIL\Desktop\PITI\013 HIPOPRESIVOS\0 14 HIPOPRESIVOS14\FOTOS14\NOU LLIBRE14\vejiga.jpg" id="442" name="Shape 4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50" y="2962275"/>
            <a:ext cx="4441825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.10.V1.2Mapa Mundi.jpg" id="77" name="Shape 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5025"/>
            <a:ext cx="9144000" cy="59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INCONTINENCIA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URINARIA 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7.jpg" id="448" name="Shape 4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0" y="1128712"/>
            <a:ext cx="4000500" cy="5657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snuev.jpg" id="449" name="Shape 4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1337" y="1571625"/>
            <a:ext cx="1990725" cy="5018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4.jpg" id="450" name="Shape 4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600" y="1589087"/>
            <a:ext cx="2414587" cy="505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INCONTINENCIA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ESFUERZO 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8.jpg" id="456" name="Shape 4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962" y="1571625"/>
            <a:ext cx="764063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Shape 457"/>
          <p:cNvSpPr txBox="1"/>
          <p:nvPr/>
        </p:nvSpPr>
        <p:spPr>
          <a:xfrm>
            <a:off x="5572125" y="2376487"/>
            <a:ext cx="2214562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Aumento de presión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2357437" y="3786187"/>
            <a:ext cx="2214562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Vejiga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3071812" y="5572125"/>
            <a:ext cx="2214562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Uretra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 txBox="1"/>
          <p:nvPr/>
        </p:nvSpPr>
        <p:spPr>
          <a:xfrm>
            <a:off x="5572125" y="6305550"/>
            <a:ext cx="2214562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Orina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vantadora  pesas.jpg" id="465" name="Shape 4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2450" y="1285875"/>
            <a:ext cx="5607050" cy="4500562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Shape 466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INCONTINENCIA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EJERCICIO 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0" y="5857875"/>
            <a:ext cx="91440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Goldstick, O. &amp; Constantini, N. (2014). </a:t>
            </a: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Urinary incontinence in physically </a:t>
            </a:r>
            <a:b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active women and female athletes</a:t>
            </a: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b="0" i="1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 J Sports Med, 48</a:t>
            </a: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(4), 296-298.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/>
        </p:nvSpPr>
        <p:spPr>
          <a:xfrm>
            <a:off x="428625" y="5643562"/>
            <a:ext cx="8286750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Eliasson, K., Larsson, T., Mattsson, E. (2002). </a:t>
            </a: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Prevalence of stress incontinence </a:t>
            </a:r>
            <a:b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 nulliparous elite trampolinists. </a:t>
            </a:r>
            <a:r>
              <a:rPr b="0" i="1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Scandinavian Journal of Medicine &amp; Science </a:t>
            </a:r>
            <a:br>
              <a:rPr b="0" i="1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Sports</a:t>
            </a:r>
            <a:r>
              <a:rPr b="1" i="1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12(2),106-10.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5875" y="1228725"/>
            <a:ext cx="6454775" cy="42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PROLAPSOS DE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ÓRGANOS PÉLVICOS  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6.jpg" id="479" name="Shape 4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325" y="1666875"/>
            <a:ext cx="8507412" cy="440531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Shape 480"/>
          <p:cNvSpPr txBox="1"/>
          <p:nvPr/>
        </p:nvSpPr>
        <p:spPr>
          <a:xfrm>
            <a:off x="785812" y="2049462"/>
            <a:ext cx="13573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Intestino delgado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1714500" y="2120900"/>
            <a:ext cx="13573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Ovario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5286375" y="2192337"/>
            <a:ext cx="13573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Intestino delgado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Shape 483"/>
          <p:cNvSpPr txBox="1"/>
          <p:nvPr/>
        </p:nvSpPr>
        <p:spPr>
          <a:xfrm>
            <a:off x="2786062" y="2384425"/>
            <a:ext cx="1357312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Intestino grueso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Shape 484"/>
          <p:cNvSpPr txBox="1"/>
          <p:nvPr/>
        </p:nvSpPr>
        <p:spPr>
          <a:xfrm>
            <a:off x="6929437" y="2335212"/>
            <a:ext cx="13573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Intestino grueso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Shape 485"/>
          <p:cNvSpPr txBox="1"/>
          <p:nvPr/>
        </p:nvSpPr>
        <p:spPr>
          <a:xfrm>
            <a:off x="6215062" y="2835275"/>
            <a:ext cx="13573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Ovario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Shape 486"/>
          <p:cNvSpPr txBox="1"/>
          <p:nvPr/>
        </p:nvSpPr>
        <p:spPr>
          <a:xfrm>
            <a:off x="5500687" y="3121025"/>
            <a:ext cx="1143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Vejiga urinaria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Shape 487"/>
          <p:cNvSpPr txBox="1"/>
          <p:nvPr/>
        </p:nvSpPr>
        <p:spPr>
          <a:xfrm>
            <a:off x="1500187" y="3214687"/>
            <a:ext cx="1143000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Vejiga urinaria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Shape 488"/>
          <p:cNvSpPr txBox="1"/>
          <p:nvPr/>
        </p:nvSpPr>
        <p:spPr>
          <a:xfrm>
            <a:off x="6000750" y="4192587"/>
            <a:ext cx="13573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Útero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Shape 489"/>
          <p:cNvSpPr txBox="1"/>
          <p:nvPr/>
        </p:nvSpPr>
        <p:spPr>
          <a:xfrm>
            <a:off x="857250" y="3763962"/>
            <a:ext cx="13573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Shape 490"/>
          <p:cNvSpPr txBox="1"/>
          <p:nvPr/>
        </p:nvSpPr>
        <p:spPr>
          <a:xfrm>
            <a:off x="1785937" y="2786062"/>
            <a:ext cx="13573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Útero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Shape 491"/>
          <p:cNvSpPr txBox="1"/>
          <p:nvPr/>
        </p:nvSpPr>
        <p:spPr>
          <a:xfrm>
            <a:off x="1643062" y="4906962"/>
            <a:ext cx="13573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vagina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Shape 492"/>
          <p:cNvSpPr txBox="1"/>
          <p:nvPr/>
        </p:nvSpPr>
        <p:spPr>
          <a:xfrm>
            <a:off x="2571750" y="4835525"/>
            <a:ext cx="13573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3500437" y="4406900"/>
            <a:ext cx="13573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coxis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SUELO PÉLVICO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MASCULINO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b.jpg" id="499" name="Shape 4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5" y="1935162"/>
            <a:ext cx="3214687" cy="399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b.jpg" id="500" name="Shape 5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9125" y="1935162"/>
            <a:ext cx="3395662" cy="3984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1" name="Shape 501"/>
          <p:cNvCxnSpPr/>
          <p:nvPr/>
        </p:nvCxnSpPr>
        <p:spPr>
          <a:xfrm rot="10800000">
            <a:off x="2230437" y="3789362"/>
            <a:ext cx="142875" cy="43180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02" name="Shape 502"/>
          <p:cNvCxnSpPr/>
          <p:nvPr/>
        </p:nvCxnSpPr>
        <p:spPr>
          <a:xfrm>
            <a:off x="1582737" y="2349500"/>
            <a:ext cx="215900" cy="576262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03" name="Shape 503"/>
          <p:cNvCxnSpPr/>
          <p:nvPr/>
        </p:nvCxnSpPr>
        <p:spPr>
          <a:xfrm>
            <a:off x="2159000" y="2276475"/>
            <a:ext cx="215900" cy="576262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04" name="Shape 504"/>
          <p:cNvCxnSpPr/>
          <p:nvPr/>
        </p:nvCxnSpPr>
        <p:spPr>
          <a:xfrm rot="10800000">
            <a:off x="2517775" y="3573462"/>
            <a:ext cx="144462" cy="43180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05" name="Shape 505"/>
          <p:cNvCxnSpPr/>
          <p:nvPr/>
        </p:nvCxnSpPr>
        <p:spPr>
          <a:xfrm rot="10800000">
            <a:off x="2878137" y="3500437"/>
            <a:ext cx="142875" cy="431800"/>
          </a:xfrm>
          <a:prstGeom prst="straightConnector1">
            <a:avLst/>
          </a:prstGeom>
          <a:noFill/>
          <a:ln cap="flat" cmpd="sng" w="57150">
            <a:solidFill>
              <a:srgbClr val="C0933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06" name="Shape 506"/>
          <p:cNvSpPr txBox="1"/>
          <p:nvPr/>
        </p:nvSpPr>
        <p:spPr>
          <a:xfrm>
            <a:off x="3429000" y="3019425"/>
            <a:ext cx="1285875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Próstata normal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Shape 507"/>
          <p:cNvSpPr txBox="1"/>
          <p:nvPr/>
        </p:nvSpPr>
        <p:spPr>
          <a:xfrm>
            <a:off x="7715250" y="3090862"/>
            <a:ext cx="1285875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Próstata inflamada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ñorapostsentada copia.png" id="512" name="Shape 5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1762" y="1036637"/>
            <a:ext cx="3438525" cy="2249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st cicl.png" id="513" name="Shape 5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7875" y="4133850"/>
            <a:ext cx="2670175" cy="2432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ipopitiñino.jpg" id="514" name="Shape 5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925" y="957262"/>
            <a:ext cx="3376612" cy="2395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BEHIPOS.jpg" id="515" name="Shape 5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5487" y="3700462"/>
            <a:ext cx="2646362" cy="28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Shape 516"/>
          <p:cNvSpPr/>
          <p:nvPr/>
        </p:nvSpPr>
        <p:spPr>
          <a:xfrm>
            <a:off x="1843087" y="2357437"/>
            <a:ext cx="5449887" cy="2857500"/>
          </a:xfrm>
          <a:custGeom>
            <a:pathLst>
              <a:path extrusionOk="0" h="120000" w="120000">
                <a:moveTo>
                  <a:pt x="0" y="60000"/>
                </a:moveTo>
                <a:lnTo>
                  <a:pt x="12070" y="37781"/>
                </a:lnTo>
                <a:lnTo>
                  <a:pt x="12070" y="53930"/>
                </a:lnTo>
                <a:lnTo>
                  <a:pt x="31126" y="53930"/>
                </a:lnTo>
                <a:lnTo>
                  <a:pt x="31126" y="31126"/>
                </a:lnTo>
                <a:lnTo>
                  <a:pt x="56702" y="31126"/>
                </a:lnTo>
                <a:lnTo>
                  <a:pt x="56702" y="22218"/>
                </a:lnTo>
                <a:lnTo>
                  <a:pt x="47929" y="22218"/>
                </a:lnTo>
                <a:lnTo>
                  <a:pt x="60000" y="0"/>
                </a:lnTo>
                <a:lnTo>
                  <a:pt x="72070" y="22218"/>
                </a:lnTo>
                <a:lnTo>
                  <a:pt x="63297" y="22218"/>
                </a:lnTo>
                <a:lnTo>
                  <a:pt x="63297" y="31126"/>
                </a:lnTo>
                <a:lnTo>
                  <a:pt x="88873" y="31126"/>
                </a:lnTo>
                <a:lnTo>
                  <a:pt x="88873" y="53930"/>
                </a:lnTo>
                <a:lnTo>
                  <a:pt x="107929" y="53930"/>
                </a:lnTo>
                <a:lnTo>
                  <a:pt x="107929" y="37781"/>
                </a:lnTo>
                <a:lnTo>
                  <a:pt x="120000" y="60000"/>
                </a:lnTo>
                <a:lnTo>
                  <a:pt x="107929" y="82218"/>
                </a:lnTo>
                <a:lnTo>
                  <a:pt x="107929" y="66069"/>
                </a:lnTo>
                <a:lnTo>
                  <a:pt x="88873" y="66069"/>
                </a:lnTo>
                <a:lnTo>
                  <a:pt x="88873" y="88873"/>
                </a:lnTo>
                <a:lnTo>
                  <a:pt x="63297" y="88873"/>
                </a:lnTo>
                <a:lnTo>
                  <a:pt x="63297" y="97781"/>
                </a:lnTo>
                <a:lnTo>
                  <a:pt x="72070" y="97781"/>
                </a:lnTo>
                <a:lnTo>
                  <a:pt x="60000" y="120000"/>
                </a:lnTo>
                <a:lnTo>
                  <a:pt x="47929" y="97781"/>
                </a:lnTo>
                <a:lnTo>
                  <a:pt x="56702" y="97781"/>
                </a:lnTo>
                <a:lnTo>
                  <a:pt x="56702" y="88873"/>
                </a:lnTo>
                <a:lnTo>
                  <a:pt x="31126" y="88873"/>
                </a:lnTo>
                <a:lnTo>
                  <a:pt x="31126" y="66069"/>
                </a:lnTo>
                <a:lnTo>
                  <a:pt x="12070" y="66069"/>
                </a:lnTo>
                <a:lnTo>
                  <a:pt x="12070" y="82218"/>
                </a:lnTo>
                <a:lnTo>
                  <a:pt x="0" y="60000"/>
                </a:lnTo>
                <a:close/>
              </a:path>
            </a:pathLst>
          </a:custGeom>
          <a:noFill/>
          <a:ln cap="flat" cmpd="sng" w="38100">
            <a:solidFill>
              <a:srgbClr val="9966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80808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66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996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Todos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MUJER Y POST-PARTO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22" name="Shape 522"/>
          <p:cNvGrpSpPr/>
          <p:nvPr/>
        </p:nvGrpSpPr>
        <p:grpSpPr>
          <a:xfrm>
            <a:off x="2287587" y="1428750"/>
            <a:ext cx="4927600" cy="5214937"/>
            <a:chOff x="0" y="0"/>
            <a:chExt cx="2147483625" cy="2147483647"/>
          </a:xfrm>
        </p:grpSpPr>
        <p:pic>
          <p:nvPicPr>
            <p:cNvPr id="523" name="Shape 5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72616000" y="0"/>
              <a:ext cx="774867625" cy="2147483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Shape 5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1823900" y="0"/>
              <a:ext cx="699265222" cy="2147483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Shape 5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684286127" cy="21474835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6" name="Shape 526"/>
            <p:cNvSpPr/>
            <p:nvPr/>
          </p:nvSpPr>
          <p:spPr>
            <a:xfrm>
              <a:off x="159815688" y="5883833"/>
              <a:ext cx="226924873" cy="343204788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Shape 527"/>
            <p:cNvSpPr/>
            <p:nvPr/>
          </p:nvSpPr>
          <p:spPr>
            <a:xfrm>
              <a:off x="823986150" y="3922555"/>
              <a:ext cx="226924873" cy="34320520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Shape 528"/>
            <p:cNvSpPr/>
            <p:nvPr/>
          </p:nvSpPr>
          <p:spPr>
            <a:xfrm>
              <a:off x="1647280100" y="3922555"/>
              <a:ext cx="226924873" cy="34320520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9" name="Shape 529"/>
          <p:cNvSpPr txBox="1"/>
          <p:nvPr/>
        </p:nvSpPr>
        <p:spPr>
          <a:xfrm>
            <a:off x="4264025" y="6286500"/>
            <a:ext cx="86995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2/10/14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2205037" y="5033962"/>
            <a:ext cx="93821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Cintura: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78,5 cm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Shape 531"/>
          <p:cNvSpPr txBox="1"/>
          <p:nvPr/>
        </p:nvSpPr>
        <p:spPr>
          <a:xfrm>
            <a:off x="2571750" y="6286500"/>
            <a:ext cx="968375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27/11/14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Shape 532"/>
          <p:cNvSpPr txBox="1"/>
          <p:nvPr/>
        </p:nvSpPr>
        <p:spPr>
          <a:xfrm>
            <a:off x="3776662" y="5033962"/>
            <a:ext cx="93821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Cintura: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72,5 cm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 txBox="1"/>
          <p:nvPr/>
        </p:nvSpPr>
        <p:spPr>
          <a:xfrm>
            <a:off x="5929312" y="6286500"/>
            <a:ext cx="86995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14/5/15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5526087" y="5033962"/>
            <a:ext cx="90328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Cintura: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71 cm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/>
        </p:nvSpPr>
        <p:spPr>
          <a:xfrm>
            <a:off x="3708400" y="2998787"/>
            <a:ext cx="15113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da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Monda"/>
                <a:ea typeface="Monda"/>
                <a:cs typeface="Monda"/>
                <a:sym typeface="Monda"/>
              </a:rPr>
              <a:t>EN UN MES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da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Monda"/>
                <a:ea typeface="Monda"/>
                <a:cs typeface="Monda"/>
                <a:sym typeface="Monda"/>
              </a:rPr>
              <a:t>8 CM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Shape 540"/>
          <p:cNvSpPr txBox="1"/>
          <p:nvPr/>
        </p:nvSpPr>
        <p:spPr>
          <a:xfrm>
            <a:off x="2627312" y="1628775"/>
            <a:ext cx="3900487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Técnicas de Transferencia Tensional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ostParto.jpg" id="541" name="Shape 5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925" y="1593850"/>
            <a:ext cx="8442325" cy="4478337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MUJER Y POST-PARTO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UNO3.jpg" id="547" name="Shape 5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175" y="1457325"/>
            <a:ext cx="7196137" cy="5186362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Shape 548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PROBLEMAS DE ESPALDA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215900" y="198437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FUNDADORES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57187" y="4164012"/>
            <a:ext cx="2571750" cy="235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Piti Pinsach</a:t>
            </a:r>
            <a:b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18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D.E.A. Morfología Médica, Facultad de Medicina de Santiago de Compostela.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Ldo. Ciencias de la Actividad Física y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Deporte.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50" y="1500187"/>
            <a:ext cx="2447925" cy="263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5062" y="1500187"/>
            <a:ext cx="2447925" cy="264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00412" y="1500187"/>
            <a:ext cx="2449512" cy="263683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3286125" y="4164012"/>
            <a:ext cx="2571750" cy="235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Tamara Rial </a:t>
            </a:r>
            <a:b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18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PhD, Directora I+D</a:t>
            </a:r>
            <a:endParaRPr b="1" i="0" sz="1800" u="none" cap="none" strike="noStrike">
              <a:solidFill>
                <a:srgbClr val="948A5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Doctora con mención internacional, Universidad Vigo  Profesora de la Universidad de Vigo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Lda. Ciencias de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Actividad Física y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Deporte.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6143625" y="4164012"/>
            <a:ext cx="2571750" cy="235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Camilo Villanueva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Director Ejecutivo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Ldo. en Publicidad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RRPP.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Ldo. en Ciencias de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Actividad Física y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Deporte y Diplomado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Magisterio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(Educación Física).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/>
          <p:nvPr/>
        </p:nvSpPr>
        <p:spPr>
          <a:xfrm>
            <a:off x="1735137" y="5913437"/>
            <a:ext cx="1165225" cy="44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2000"/>
              <a:buFont typeface="Cutive"/>
              <a:buNone/>
            </a:pPr>
            <a:r>
              <a:rPr b="0" i="0" lang="en-US" sz="2000" u="none" cap="none" strike="noStrike">
                <a:solidFill>
                  <a:srgbClr val="948A54"/>
                </a:solidFill>
                <a:latin typeface="Cutive"/>
                <a:ea typeface="Cutive"/>
                <a:cs typeface="Cutive"/>
                <a:sym typeface="Cutive"/>
              </a:rPr>
              <a:t>Antes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Shape 554"/>
          <p:cNvSpPr txBox="1"/>
          <p:nvPr/>
        </p:nvSpPr>
        <p:spPr>
          <a:xfrm>
            <a:off x="4875212" y="5913437"/>
            <a:ext cx="1493837" cy="44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2000"/>
              <a:buFont typeface="Cutive"/>
              <a:buNone/>
            </a:pPr>
            <a:r>
              <a:rPr b="0" i="0" lang="en-US" sz="2000" u="none" cap="none" strike="noStrike">
                <a:solidFill>
                  <a:srgbClr val="948A54"/>
                </a:solidFill>
                <a:latin typeface="Cutive"/>
                <a:ea typeface="Cutive"/>
                <a:cs typeface="Cutive"/>
                <a:sym typeface="Cutive"/>
              </a:rPr>
              <a:t>Después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5" name="Shape 555"/>
          <p:cNvGrpSpPr/>
          <p:nvPr/>
        </p:nvGrpSpPr>
        <p:grpSpPr>
          <a:xfrm>
            <a:off x="1257300" y="1460500"/>
            <a:ext cx="6672262" cy="5183187"/>
            <a:chOff x="0" y="0"/>
            <a:chExt cx="2147483647" cy="2147483647"/>
          </a:xfrm>
        </p:grpSpPr>
        <p:pic>
          <p:nvPicPr>
            <p:cNvPr descr="10441073_785822671452555_5149601171780895337_n.jpg" id="556" name="Shape 5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Shape 557"/>
            <p:cNvSpPr/>
            <p:nvPr/>
          </p:nvSpPr>
          <p:spPr>
            <a:xfrm>
              <a:off x="597800546" y="0"/>
              <a:ext cx="129268260" cy="284796596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Shape 558"/>
            <p:cNvSpPr/>
            <p:nvPr/>
          </p:nvSpPr>
          <p:spPr>
            <a:xfrm>
              <a:off x="1682527589" y="28282719"/>
              <a:ext cx="129267962" cy="285454036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9" name="Shape 559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PROBLEMAS DE ESPALDA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Shape 564"/>
          <p:cNvGrpSpPr/>
          <p:nvPr/>
        </p:nvGrpSpPr>
        <p:grpSpPr>
          <a:xfrm>
            <a:off x="712787" y="1460500"/>
            <a:ext cx="7788275" cy="5183187"/>
            <a:chOff x="0" y="0"/>
            <a:chExt cx="2147483646" cy="2147483647"/>
          </a:xfrm>
        </p:grpSpPr>
        <p:pic>
          <p:nvPicPr>
            <p:cNvPr descr="BRUNO2.jpg" id="565" name="Shape 5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2147483646" cy="2147483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6" name="Shape 566"/>
            <p:cNvSpPr/>
            <p:nvPr/>
          </p:nvSpPr>
          <p:spPr>
            <a:xfrm rot="5400000">
              <a:off x="375125824" y="760348263"/>
              <a:ext cx="93683578" cy="253855166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7" name="Shape 567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PROBLEMAS DE ESPALDA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Shape 572"/>
          <p:cNvGrpSpPr/>
          <p:nvPr/>
        </p:nvGrpSpPr>
        <p:grpSpPr>
          <a:xfrm>
            <a:off x="428625" y="1554162"/>
            <a:ext cx="8459788" cy="4589462"/>
            <a:chOff x="0" y="0"/>
            <a:chExt cx="2147483625" cy="2147483646"/>
          </a:xfrm>
        </p:grpSpPr>
        <p:pic>
          <p:nvPicPr>
            <p:cNvPr descr="bruno4.jpg" id="573" name="Shape 5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2147483625" cy="2147483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4" name="Shape 574"/>
            <p:cNvSpPr/>
            <p:nvPr/>
          </p:nvSpPr>
          <p:spPr>
            <a:xfrm>
              <a:off x="580292100" y="476145550"/>
              <a:ext cx="105984032" cy="334267662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Shape 575"/>
            <p:cNvSpPr/>
            <p:nvPr/>
          </p:nvSpPr>
          <p:spPr>
            <a:xfrm>
              <a:off x="1559534700" y="509572450"/>
              <a:ext cx="105984032" cy="334267662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6" name="Shape 576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PROBLEMAS DE ESPALDA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PERSONAS MAYORES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ypochanges.jpg" id="582" name="Shape 5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950" y="1401762"/>
            <a:ext cx="5383212" cy="53895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3" name="Shape 583"/>
          <p:cNvCxnSpPr/>
          <p:nvPr/>
        </p:nvCxnSpPr>
        <p:spPr>
          <a:xfrm flipH="1" rot="-5400000">
            <a:off x="726281" y="3972718"/>
            <a:ext cx="5175250" cy="230187"/>
          </a:xfrm>
          <a:prstGeom prst="straightConnector1">
            <a:avLst/>
          </a:prstGeom>
          <a:noFill/>
          <a:ln cap="flat" cmpd="sng" w="57150">
            <a:solidFill>
              <a:srgbClr val="C4BD9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4" name="Shape 584"/>
          <p:cNvCxnSpPr/>
          <p:nvPr/>
        </p:nvCxnSpPr>
        <p:spPr>
          <a:xfrm flipH="1" rot="-5400000">
            <a:off x="3405981" y="4091781"/>
            <a:ext cx="5186362" cy="3175"/>
          </a:xfrm>
          <a:prstGeom prst="straightConnector1">
            <a:avLst/>
          </a:prstGeom>
          <a:noFill/>
          <a:ln cap="flat" cmpd="sng" w="57150">
            <a:solidFill>
              <a:srgbClr val="948A5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DEPORTISTAS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90" name="Shape 590"/>
          <p:cNvGrpSpPr/>
          <p:nvPr/>
        </p:nvGrpSpPr>
        <p:grpSpPr>
          <a:xfrm>
            <a:off x="597408" y="1420368"/>
            <a:ext cx="7979662" cy="4992624"/>
            <a:chOff x="0" y="0"/>
            <a:chExt cx="2147483647" cy="2147483647"/>
          </a:xfrm>
        </p:grpSpPr>
        <p:pic>
          <p:nvPicPr>
            <p:cNvPr id="591" name="Shape 59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2" name="Shape 592"/>
            <p:cNvSpPr/>
            <p:nvPr/>
          </p:nvSpPr>
          <p:spPr>
            <a:xfrm rot="5400000">
              <a:off x="734673188" y="385356558"/>
              <a:ext cx="150853553" cy="337907813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1607946853" y="648883133"/>
              <a:ext cx="112361030" cy="307275047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4" name="Shape 594"/>
          <p:cNvSpPr txBox="1"/>
          <p:nvPr/>
        </p:nvSpPr>
        <p:spPr>
          <a:xfrm>
            <a:off x="3214687" y="5357812"/>
            <a:ext cx="142875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Triatleta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03/04/14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Cintura 74cm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Shape 595"/>
          <p:cNvSpPr txBox="1"/>
          <p:nvPr/>
        </p:nvSpPr>
        <p:spPr>
          <a:xfrm>
            <a:off x="7143750" y="5405437"/>
            <a:ext cx="142875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Triatleta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02/05/14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Cintura 72cm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JÓVENES Y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ADOLESCENTES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PORTATIL\Desktop\Hipocambios - copia.jpg" id="601" name="Shape 6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1628775"/>
            <a:ext cx="8043862" cy="472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TIPO DE SESIONES  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07" name="Shape 607"/>
          <p:cNvGrpSpPr/>
          <p:nvPr/>
        </p:nvGrpSpPr>
        <p:grpSpPr>
          <a:xfrm>
            <a:off x="714375" y="1714500"/>
            <a:ext cx="3857625" cy="4462462"/>
            <a:chOff x="0" y="0"/>
            <a:chExt cx="2147483643" cy="2147483598"/>
          </a:xfrm>
        </p:grpSpPr>
        <p:sp>
          <p:nvSpPr>
            <p:cNvPr id="608" name="Shape 608"/>
            <p:cNvSpPr txBox="1"/>
            <p:nvPr/>
          </p:nvSpPr>
          <p:spPr>
            <a:xfrm>
              <a:off x="198829138" y="0"/>
              <a:ext cx="1749825256" cy="281408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ENTRENAMIENTO PERSONAL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Shape 609"/>
            <p:cNvSpPr/>
            <p:nvPr/>
          </p:nvSpPr>
          <p:spPr>
            <a:xfrm rot="5400000">
              <a:off x="865598574" y="187574504"/>
              <a:ext cx="456056030" cy="446868622"/>
            </a:xfrm>
            <a:prstGeom prst="rightArrow">
              <a:avLst>
                <a:gd fmla="val 10800" name="adj1"/>
                <a:gd fmla="val 50000" name="adj2"/>
              </a:avLst>
            </a:prstGeom>
            <a:solidFill>
              <a:srgbClr val="DDD9C3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Shape 610"/>
            <p:cNvSpPr txBox="1"/>
            <p:nvPr/>
          </p:nvSpPr>
          <p:spPr>
            <a:xfrm>
              <a:off x="497095000" y="657701250"/>
              <a:ext cx="1153293549" cy="16270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Helvetica Neue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GRUPO REDUCIDO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Shape 611"/>
            <p:cNvSpPr/>
            <p:nvPr/>
          </p:nvSpPr>
          <p:spPr>
            <a:xfrm rot="5400000">
              <a:off x="835106295" y="875517483"/>
              <a:ext cx="517040588" cy="446868622"/>
            </a:xfrm>
            <a:prstGeom prst="rightArrow">
              <a:avLst>
                <a:gd fmla="val 10801" name="adj1"/>
                <a:gd fmla="val 50000" name="adj2"/>
              </a:avLst>
            </a:prstGeom>
            <a:solidFill>
              <a:srgbClr val="C4BD97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Shape 612"/>
            <p:cNvSpPr txBox="1"/>
            <p:nvPr/>
          </p:nvSpPr>
          <p:spPr>
            <a:xfrm>
              <a:off x="435892300" y="1356652400"/>
              <a:ext cx="1275699097" cy="162920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Helvetica Neue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SESIÓN COLECTIVA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Shape 613"/>
            <p:cNvSpPr/>
            <p:nvPr/>
          </p:nvSpPr>
          <p:spPr>
            <a:xfrm rot="5400000">
              <a:off x="858527471" y="1542834507"/>
              <a:ext cx="470197037" cy="446868622"/>
            </a:xfrm>
            <a:prstGeom prst="rightArrow">
              <a:avLst>
                <a:gd fmla="val 10800" name="adj1"/>
                <a:gd fmla="val 50000" name="adj2"/>
              </a:avLst>
            </a:prstGeom>
            <a:solidFill>
              <a:srgbClr val="948A54"/>
            </a:solidFill>
            <a:ln>
              <a:noFill/>
            </a:ln>
            <a:effectLst>
              <a:outerShdw blurRad="6350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Shape 614"/>
            <p:cNvSpPr txBox="1"/>
            <p:nvPr/>
          </p:nvSpPr>
          <p:spPr>
            <a:xfrm>
              <a:off x="0" y="1984562600"/>
              <a:ext cx="2147483643" cy="162920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INTEGRACIÓN SALA FITNESS/AADD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164   SF_08Dic14.jpg" id="615" name="Shape 6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5712" y="993775"/>
            <a:ext cx="3462337" cy="57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ipopresivos-sportlife-cesarlloreda-13.jpg" id="620" name="Shape 6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1539875"/>
            <a:ext cx="8604250" cy="48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Shape 621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SESIONES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2" name="Shape 622"/>
          <p:cNvSpPr txBox="1"/>
          <p:nvPr>
            <p:ph idx="1" type="body"/>
          </p:nvPr>
        </p:nvSpPr>
        <p:spPr>
          <a:xfrm>
            <a:off x="428625" y="1760537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ENTRENAMIENTO</a:t>
            </a:r>
            <a:r>
              <a:rPr b="1" i="0" lang="en-US" sz="2800" u="none" cap="none" strike="noStrik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8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PERSONAL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SESIONES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8" name="Shape 628"/>
          <p:cNvSpPr txBox="1"/>
          <p:nvPr>
            <p:ph idx="1" type="body"/>
          </p:nvPr>
        </p:nvSpPr>
        <p:spPr>
          <a:xfrm>
            <a:off x="428625" y="1571625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GRUPO REDUCIDO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1222636_414417275416167_8403320564283039147_n.jpg" id="629" name="Shape 6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1612" y="2214562"/>
            <a:ext cx="6315075" cy="44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SESIONES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5" name="Shape 635"/>
          <p:cNvSpPr txBox="1"/>
          <p:nvPr>
            <p:ph idx="1" type="body"/>
          </p:nvPr>
        </p:nvSpPr>
        <p:spPr>
          <a:xfrm>
            <a:off x="428625" y="1571625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CLASES WELLNESS/FITNESS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Demostración Hipopresivos por parejas.JPG" id="636" name="Shape 6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2214562"/>
            <a:ext cx="8524875" cy="4297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23850" y="2133600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FOTO Y BIOS DOCENTE Y ORGANIZADOR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AMBITO DE APLICACIÓN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2" name="Shape 64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933B"/>
              </a:buClr>
              <a:buSzPts val="2400"/>
              <a:buFont typeface="Noto Sans Symbols"/>
              <a:buChar char="✓"/>
            </a:pPr>
            <a:r>
              <a:rPr b="1" i="0" lang="en-US" sz="28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Fisoterapia</a:t>
            </a:r>
            <a:endParaRPr b="0" i="0" sz="2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0933B"/>
              </a:buClr>
              <a:buSzPts val="240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rgbClr val="948A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0933B"/>
              </a:buClr>
              <a:buSzPts val="240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rgbClr val="948A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0933B"/>
              </a:buClr>
              <a:buSzPts val="240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rgbClr val="948A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0933B"/>
              </a:buClr>
              <a:buSzPts val="240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rgbClr val="948A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0933B"/>
              </a:buClr>
              <a:buSzPts val="240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rgbClr val="948A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3" name="Shape 643"/>
          <p:cNvSpPr txBox="1"/>
          <p:nvPr>
            <p:ph idx="2" type="body"/>
          </p:nvPr>
        </p:nvSpPr>
        <p:spPr>
          <a:xfrm>
            <a:off x="5033994" y="1428736"/>
            <a:ext cx="4038600" cy="46259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2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oto Sans Symbols"/>
              <a:buChar char="✓"/>
            </a:pPr>
            <a:r>
              <a:rPr b="1" i="0" lang="en-US" sz="28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Post-Parto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dmin\Desktop\1125.jpg" id="644" name="Shape 6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5" y="2643182"/>
            <a:ext cx="3746387" cy="250033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outerShdw blurRad="50800" rotWithShape="0" algn="tl" dir="2700000" dist="38100">
              <a:srgbClr val="3F3F3F">
                <a:alpha val="65882"/>
              </a:srgbClr>
            </a:outerShdw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645" name="Shape 645"/>
          <p:cNvSpPr/>
          <p:nvPr/>
        </p:nvSpPr>
        <p:spPr>
          <a:xfrm rot="5400000">
            <a:off x="1643042" y="2143116"/>
            <a:ext cx="428628" cy="42862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Shape 646"/>
          <p:cNvSpPr/>
          <p:nvPr/>
        </p:nvSpPr>
        <p:spPr>
          <a:xfrm rot="5400000">
            <a:off x="6357950" y="2000240"/>
            <a:ext cx="428628" cy="42862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dmin\Desktop\1366_2000.jpg" id="647" name="Shape 6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0719" y="2500306"/>
            <a:ext cx="2850305" cy="371477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outerShdw blurRad="50800" rotWithShape="0" algn="ctr" dir="5400000" dist="50800">
              <a:srgbClr val="7F7F7F">
                <a:alpha val="82745"/>
              </a:srgbClr>
            </a:outerShdw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ÁMBITO DE APLICACIÓN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3" name="Shape 653"/>
          <p:cNvSpPr txBox="1"/>
          <p:nvPr>
            <p:ph idx="1" type="body"/>
          </p:nvPr>
        </p:nvSpPr>
        <p:spPr>
          <a:xfrm>
            <a:off x="428625" y="1571625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DEPORTE DE RENDIMIENTO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_DSC0020.JPG" id="654" name="Shape 6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437" y="2357437"/>
            <a:ext cx="8604250" cy="371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PRÁCTICA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.jpg" id="660" name="Shape 6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75" y="1627187"/>
            <a:ext cx="3933825" cy="4945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EMISAFLECHAS.jpg" id="661" name="Shape 6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5700" y="1196975"/>
            <a:ext cx="3532187" cy="537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orredor .png" id="666" name="Shape 6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3562" y="3373437"/>
            <a:ext cx="2786062" cy="3198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ORTATIL\Desktop\PITI\013 HIPOPRESIVOS\00 Libro 2013 MH\ilustraciones libro\cintura.jpg" id="667" name="Shape 6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962" y="1035050"/>
            <a:ext cx="1660525" cy="2536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ORTATIL\Desktop\PITI\013 HIPOPRESIVOS\00 Libro 2013 MH\ilustraciones libro\Cistocele-IU.jpg" id="668" name="Shape 6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3768725"/>
            <a:ext cx="2052637" cy="2660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ORTATIL\Desktop\Imagen2.jpg" id="669" name="Shape 6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9425" y="3000375"/>
            <a:ext cx="1068387" cy="3494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ORTATIL\Desktop\Imagen2 - copia.jpg" id="670" name="Shape 6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11525" y="3086100"/>
            <a:ext cx="982662" cy="3408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2.gstatic.com/images?q=tbn:ANd9GcSHT1XCpmp8ZMJ3ZtaSciqM-M0TNyDAx_BJZmQToljtqPA428N_WA" id="671" name="Shape 6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14625" y="1109662"/>
            <a:ext cx="1724025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caja toracica.jpg" id="672" name="Shape 67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69062" y="1196975"/>
            <a:ext cx="1970087" cy="2017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thumbs.dreamstime.com/z/red-heart-blood-cells-9642985.jpg" id="673" name="Shape 67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38700" y="1500187"/>
            <a:ext cx="1590675" cy="1398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Shape 6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150" y="979487"/>
            <a:ext cx="8128000" cy="56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ypo pic tz.jpg" id="683" name="Shape 6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1644650"/>
            <a:ext cx="8072437" cy="5383212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Shape 684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SISTEMA POSTURAL </a:t>
            </a:r>
            <a:b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5" name="Shape 685"/>
          <p:cNvSpPr txBox="1"/>
          <p:nvPr>
            <p:ph idx="1" type="body"/>
          </p:nvPr>
        </p:nvSpPr>
        <p:spPr>
          <a:xfrm>
            <a:off x="642937" y="1600200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Mucho más que una </a:t>
            </a:r>
            <a:b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alternativa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los ejercicios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abdominales…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un sistema de ejercicio </a:t>
            </a: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cualquier persona que quiera realizar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</a:t>
            </a: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práctica física completa, 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 riesgo,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preventiva 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que puede ayudar en su salud,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estética o rendimiento físico.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 txBox="1"/>
          <p:nvPr>
            <p:ph type="title"/>
          </p:nvPr>
        </p:nvSpPr>
        <p:spPr>
          <a:xfrm>
            <a:off x="215900" y="341312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PROGRAMA FORMATIVO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91" name="Shape 691"/>
          <p:cNvGrpSpPr/>
          <p:nvPr/>
        </p:nvGrpSpPr>
        <p:grpSpPr>
          <a:xfrm>
            <a:off x="1819456" y="1543844"/>
            <a:ext cx="5719746" cy="4639372"/>
            <a:chOff x="0" y="0"/>
            <a:chExt cx="2147483635" cy="2147483615"/>
          </a:xfrm>
        </p:grpSpPr>
        <p:grpSp>
          <p:nvGrpSpPr>
            <p:cNvPr id="692" name="Shape 692"/>
            <p:cNvGrpSpPr/>
            <p:nvPr/>
          </p:nvGrpSpPr>
          <p:grpSpPr>
            <a:xfrm>
              <a:off x="1761478800" y="346714925"/>
              <a:ext cx="132983080" cy="1045521073"/>
              <a:chOff x="0" y="0"/>
              <a:chExt cx="2147483647" cy="2147483647"/>
            </a:xfrm>
          </p:grpSpPr>
          <p:pic>
            <p:nvPicPr>
              <p:cNvPr id="693" name="Shape 69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47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4" name="Shape 694"/>
              <p:cNvSpPr txBox="1"/>
              <p:nvPr/>
            </p:nvSpPr>
            <p:spPr>
              <a:xfrm>
                <a:off x="560803599" y="6038610"/>
                <a:ext cx="1031387602" cy="20540251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5" name="Shape 695"/>
            <p:cNvGrpSpPr/>
            <p:nvPr/>
          </p:nvGrpSpPr>
          <p:grpSpPr>
            <a:xfrm>
              <a:off x="0" y="190827488"/>
              <a:ext cx="1970763480" cy="225768014"/>
              <a:chOff x="0" y="0"/>
              <a:chExt cx="2147483605" cy="2147483625"/>
            </a:xfrm>
          </p:grpSpPr>
          <p:pic>
            <p:nvPicPr>
              <p:cNvPr id="696" name="Shape 69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05" cy="21474836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7" name="Shape 697"/>
              <p:cNvSpPr txBox="1"/>
              <p:nvPr/>
            </p:nvSpPr>
            <p:spPr>
              <a:xfrm>
                <a:off x="11145823" y="115161325"/>
                <a:ext cx="2124524048" cy="1892405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8" name="Shape 698"/>
            <p:cNvSpPr txBox="1"/>
            <p:nvPr/>
          </p:nvSpPr>
          <p:spPr>
            <a:xfrm>
              <a:off x="1061833000" y="223668525"/>
              <a:ext cx="689780823" cy="1628368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5F26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7C5F2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Nivel 1 – 15 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9" name="Shape 699"/>
            <p:cNvGrpSpPr/>
            <p:nvPr/>
          </p:nvGrpSpPr>
          <p:grpSpPr>
            <a:xfrm>
              <a:off x="0" y="550981300"/>
              <a:ext cx="1970763480" cy="225768014"/>
              <a:chOff x="0" y="0"/>
              <a:chExt cx="2147483605" cy="2147483625"/>
            </a:xfrm>
          </p:grpSpPr>
          <p:pic>
            <p:nvPicPr>
              <p:cNvPr id="700" name="Shape 70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05" cy="21474836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01" name="Shape 701"/>
              <p:cNvSpPr txBox="1"/>
              <p:nvPr/>
            </p:nvSpPr>
            <p:spPr>
              <a:xfrm>
                <a:off x="11145823" y="134737750"/>
                <a:ext cx="2124524048" cy="1892405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2" name="Shape 702"/>
            <p:cNvSpPr txBox="1"/>
            <p:nvPr/>
          </p:nvSpPr>
          <p:spPr>
            <a:xfrm>
              <a:off x="1061833000" y="580527100"/>
              <a:ext cx="689780823" cy="1628368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C7B28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8C7B2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Nivel 2 – 15 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3" name="Shape 703"/>
            <p:cNvGrpSpPr/>
            <p:nvPr/>
          </p:nvGrpSpPr>
          <p:grpSpPr>
            <a:xfrm>
              <a:off x="0" y="913822900"/>
              <a:ext cx="1970763480" cy="225768014"/>
              <a:chOff x="0" y="0"/>
              <a:chExt cx="2147483605" cy="2147483625"/>
            </a:xfrm>
          </p:grpSpPr>
          <p:pic>
            <p:nvPicPr>
              <p:cNvPr id="704" name="Shape 70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05" cy="21474836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05" name="Shape 705"/>
              <p:cNvSpPr txBox="1"/>
              <p:nvPr/>
            </p:nvSpPr>
            <p:spPr>
              <a:xfrm>
                <a:off x="11145823" y="128749438"/>
                <a:ext cx="2124524048" cy="1892405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6" name="Shape 706"/>
            <p:cNvSpPr txBox="1"/>
            <p:nvPr/>
          </p:nvSpPr>
          <p:spPr>
            <a:xfrm>
              <a:off x="1061833000" y="948092400"/>
              <a:ext cx="689780823" cy="1628368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E7C04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CE7C0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Nivel 3 – 15 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7" name="Shape 707"/>
            <p:cNvGrpSpPr/>
            <p:nvPr/>
          </p:nvGrpSpPr>
          <p:grpSpPr>
            <a:xfrm>
              <a:off x="0" y="1386860400"/>
              <a:ext cx="1970763480" cy="225768014"/>
              <a:chOff x="0" y="0"/>
              <a:chExt cx="2147483605" cy="2147483625"/>
            </a:xfrm>
          </p:grpSpPr>
          <p:pic>
            <p:nvPicPr>
              <p:cNvPr id="708" name="Shape 70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05" cy="21474836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09" name="Shape 709"/>
              <p:cNvSpPr txBox="1"/>
              <p:nvPr/>
            </p:nvSpPr>
            <p:spPr>
              <a:xfrm>
                <a:off x="11145823" y="123164775"/>
                <a:ext cx="2124524048" cy="1892405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0" name="Shape 710"/>
            <p:cNvGrpSpPr/>
            <p:nvPr/>
          </p:nvGrpSpPr>
          <p:grpSpPr>
            <a:xfrm>
              <a:off x="0" y="1733575800"/>
              <a:ext cx="1970763480" cy="225768014"/>
              <a:chOff x="0" y="0"/>
              <a:chExt cx="2147483605" cy="2147483625"/>
            </a:xfrm>
          </p:grpSpPr>
          <p:pic>
            <p:nvPicPr>
              <p:cNvPr id="711" name="Shape 711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05" cy="21474836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2" name="Shape 712"/>
              <p:cNvSpPr txBox="1"/>
              <p:nvPr/>
            </p:nvSpPr>
            <p:spPr>
              <a:xfrm>
                <a:off x="11145823" y="120768175"/>
                <a:ext cx="2124524048" cy="1892405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3" name="Shape 713"/>
            <p:cNvSpPr txBox="1"/>
            <p:nvPr/>
          </p:nvSpPr>
          <p:spPr>
            <a:xfrm>
              <a:off x="1061833000" y="1420542900"/>
              <a:ext cx="1085650635" cy="1628368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6565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FF6565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rEvolution – 15 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Shape 714"/>
            <p:cNvSpPr txBox="1"/>
            <p:nvPr/>
          </p:nvSpPr>
          <p:spPr>
            <a:xfrm>
              <a:off x="962920000" y="1766495000"/>
              <a:ext cx="1085482178" cy="163082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7782A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6778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Fitness Perineal – 15 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5" name="Shape 715"/>
            <p:cNvGrpSpPr/>
            <p:nvPr/>
          </p:nvGrpSpPr>
          <p:grpSpPr>
            <a:xfrm>
              <a:off x="178763763" y="0"/>
              <a:ext cx="821878089" cy="1769356529"/>
              <a:chOff x="0" y="0"/>
              <a:chExt cx="1306569491" cy="2147483647"/>
            </a:xfrm>
          </p:grpSpPr>
          <p:pic>
            <p:nvPicPr>
              <p:cNvPr id="716" name="Shape 71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0" y="0"/>
                <a:ext cx="1306569491" cy="21464634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7" name="Shape 717"/>
              <p:cNvSpPr txBox="1"/>
              <p:nvPr/>
            </p:nvSpPr>
            <p:spPr>
              <a:xfrm rot="5400000">
                <a:off x="-421431526" y="522323547"/>
                <a:ext cx="2147483647" cy="1103856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8" name="Shape 718"/>
            <p:cNvSpPr txBox="1"/>
            <p:nvPr/>
          </p:nvSpPr>
          <p:spPr>
            <a:xfrm>
              <a:off x="231425750" y="500291150"/>
              <a:ext cx="719480896" cy="447801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A7146"/>
                </a:buClr>
                <a:buSzPts val="2000"/>
                <a:buFont typeface="Helvetica Neue"/>
                <a:buNone/>
              </a:pPr>
              <a:r>
                <a:rPr b="1" i="0" lang="en-US" sz="2000" u="none" cap="none" strike="noStrike">
                  <a:solidFill>
                    <a:srgbClr val="7A714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FORMACIÓN </a:t>
              </a:r>
              <a:br>
                <a:rPr b="1" i="0" lang="en-US" sz="2000" u="none" cap="none" strike="noStrike">
                  <a:solidFill>
                    <a:srgbClr val="7A714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b="1" i="0" lang="en-US" sz="2000" u="none" cap="none" strike="noStrike">
                  <a:solidFill>
                    <a:srgbClr val="7A714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DE </a:t>
              </a:r>
              <a:br>
                <a:rPr b="1" i="0" lang="en-US" sz="2000" u="none" cap="none" strike="noStrike">
                  <a:solidFill>
                    <a:srgbClr val="7A714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b="1" i="0" lang="en-US" sz="2000" u="none" cap="none" strike="noStrike">
                  <a:solidFill>
                    <a:srgbClr val="7A714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BASE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9" name="Shape 719"/>
            <p:cNvGrpSpPr/>
            <p:nvPr/>
          </p:nvGrpSpPr>
          <p:grpSpPr>
            <a:xfrm>
              <a:off x="178763763" y="1260537700"/>
              <a:ext cx="821878061" cy="886945915"/>
              <a:chOff x="0" y="0"/>
              <a:chExt cx="2147483599" cy="2147483637"/>
            </a:xfrm>
          </p:grpSpPr>
          <p:pic>
            <p:nvPicPr>
              <p:cNvPr id="720" name="Shape 720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0" y="0"/>
                <a:ext cx="2147483599" cy="21474836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1" name="Shape 721"/>
              <p:cNvSpPr txBox="1"/>
              <p:nvPr/>
            </p:nvSpPr>
            <p:spPr>
              <a:xfrm rot="10800000">
                <a:off x="95329109" y="6105286"/>
                <a:ext cx="1953610291" cy="2031042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2" name="Shape 722"/>
            <p:cNvSpPr txBox="1"/>
            <p:nvPr/>
          </p:nvSpPr>
          <p:spPr>
            <a:xfrm>
              <a:off x="231425750" y="1590599700"/>
              <a:ext cx="719480896" cy="1764066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Helvetica Neue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SEMINARIOS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3" name="Shape 723"/>
          <p:cNvGrpSpPr/>
          <p:nvPr/>
        </p:nvGrpSpPr>
        <p:grpSpPr>
          <a:xfrm>
            <a:off x="7443787" y="1620837"/>
            <a:ext cx="517525" cy="3109912"/>
            <a:chOff x="7443787" y="1620837"/>
            <a:chExt cx="517525" cy="3109912"/>
          </a:xfrm>
        </p:grpSpPr>
        <p:pic>
          <p:nvPicPr>
            <p:cNvPr id="724" name="Shape 72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443787" y="1620837"/>
              <a:ext cx="517525" cy="3109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5" name="Shape 725"/>
            <p:cNvSpPr txBox="1"/>
            <p:nvPr/>
          </p:nvSpPr>
          <p:spPr>
            <a:xfrm rot="5400000">
              <a:off x="6226968" y="3001168"/>
              <a:ext cx="2949575" cy="354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Examen Certificación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1" name="Shape 731"/>
          <p:cNvSpPr txBox="1"/>
          <p:nvPr/>
        </p:nvSpPr>
        <p:spPr>
          <a:xfrm>
            <a:off x="1666875" y="5529262"/>
            <a:ext cx="5976937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www.lowpressurefitness.com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 Shot 2016-03-15 at 7.27.59 PM.png" id="732" name="Shape 7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550" y="1628775"/>
            <a:ext cx="7345362" cy="395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Shape 733"/>
          <p:cNvPicPr preferRelativeResize="0"/>
          <p:nvPr/>
        </p:nvPicPr>
        <p:blipFill rotWithShape="1">
          <a:blip r:embed="rId4">
            <a:alphaModFix/>
          </a:blip>
          <a:srcRect b="0" l="6460" r="6453" t="0"/>
          <a:stretch/>
        </p:blipFill>
        <p:spPr>
          <a:xfrm>
            <a:off x="900112" y="1557337"/>
            <a:ext cx="7480299" cy="4081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BIBLIOGRAFÍA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portada ingles.jpg" id="739" name="Shape 7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" y="1412875"/>
            <a:ext cx="3714750" cy="5184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incipal-portada-ejercicios-hipopresivos_1-es.jpg" id="740" name="Shape 740"/>
          <p:cNvPicPr preferRelativeResize="0"/>
          <p:nvPr/>
        </p:nvPicPr>
        <p:blipFill rotWithShape="1">
          <a:blip r:embed="rId4">
            <a:alphaModFix/>
          </a:blip>
          <a:srcRect b="0" l="0" r="-381" t="0"/>
          <a:stretch/>
        </p:blipFill>
        <p:spPr>
          <a:xfrm>
            <a:off x="4933950" y="1500187"/>
            <a:ext cx="3352800" cy="5072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REDES SOCIALES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6" name="Shape 746"/>
          <p:cNvSpPr txBox="1"/>
          <p:nvPr>
            <p:ph idx="1" type="body"/>
          </p:nvPr>
        </p:nvSpPr>
        <p:spPr>
          <a:xfrm>
            <a:off x="428625" y="1600200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Escribenos a: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4BD97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C4BD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info@lowpressurefitness.com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C4BD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C4BD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C4BD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4A45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48A54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948A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Síguenos en: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948A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face.jpg" id="747" name="Shape 7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34" y="4357687"/>
            <a:ext cx="1514475" cy="1008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twitter.jpg" id="748" name="Shape 7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7488" y="4357687"/>
            <a:ext cx="1062037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1491580635-yumminkysocialmedia26_83102.png" id="749" name="Shape 7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7752" y="4286256"/>
            <a:ext cx="1143008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1490889704-you-tube_82508.png" id="750" name="Shape 7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5140" y="4357694"/>
            <a:ext cx="1195389" cy="1195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¿LOW PRESSURE FITNESS?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428625" y="1600200"/>
            <a:ext cx="825817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una técnica global de ejercicios </a:t>
            </a: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posturales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respiratorios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asociados a </a:t>
            </a: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disminución de la presión abdominal,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mejora el </a:t>
            </a: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tono muscular 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aportando </a:t>
            </a:r>
            <a:r>
              <a:rPr b="1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sobre la salud, el rendimiento y la estética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maya.jpg" id="100" name="Shape 100"/>
          <p:cNvPicPr preferRelativeResize="0"/>
          <p:nvPr/>
        </p:nvPicPr>
        <p:blipFill rotWithShape="1">
          <a:blip r:embed="rId3">
            <a:alphaModFix/>
          </a:blip>
          <a:srcRect b="0" l="0" r="1471" t="0"/>
          <a:stretch/>
        </p:blipFill>
        <p:spPr>
          <a:xfrm>
            <a:off x="566737" y="2919412"/>
            <a:ext cx="7675562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 txBox="1"/>
          <p:nvPr/>
        </p:nvSpPr>
        <p:spPr>
          <a:xfrm>
            <a:off x="900112" y="2852737"/>
            <a:ext cx="74834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PressureLess Workout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s firma.jpg" id="756" name="Shape 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6862" y="5407025"/>
            <a:ext cx="2514600" cy="14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Shape 757"/>
          <p:cNvSpPr txBox="1"/>
          <p:nvPr/>
        </p:nvSpPr>
        <p:spPr>
          <a:xfrm>
            <a:off x="0" y="6488112"/>
            <a:ext cx="52562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©2016.Low Pressure Fitness - 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215900" y="428625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¿QUÉ OFRECE LPF?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3761087" y="1300625"/>
            <a:ext cx="5857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1" sz="2200" u="none" cap="none" strike="noStrike">
              <a:solidFill>
                <a:srgbClr val="C0933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1" sz="2200" u="none" cap="none" strike="noStrike">
              <a:solidFill>
                <a:srgbClr val="C0933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1" sz="2200" u="none" cap="none" strike="noStrike">
              <a:solidFill>
                <a:srgbClr val="C0933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C0933B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rgbClr val="C093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</a:t>
            </a:r>
            <a:r>
              <a:rPr b="1" i="1" lang="en-US" sz="2400" u="none" cap="none" strike="noStrike">
                <a:solidFill>
                  <a:srgbClr val="C093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Reeducación</a:t>
            </a:r>
            <a:r>
              <a:rPr b="1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Postural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C0933B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C093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   Mejora</a:t>
            </a:r>
            <a:r>
              <a:rPr b="1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Respiratoria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C0933B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C093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  Mejora</a:t>
            </a:r>
            <a:r>
              <a:rPr b="1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Función Sexual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C0933B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C093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Reducción</a:t>
            </a:r>
            <a:r>
              <a:rPr b="1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Perímetro Cintura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C0933B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C093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     Recuperación</a:t>
            </a:r>
            <a:r>
              <a:rPr b="1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Suelo Pélvico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1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1" sz="2200" u="none" cap="none" strike="noStrike">
              <a:solidFill>
                <a:srgbClr val="C0933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rgbClr val="C0933B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rgbClr val="C093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</a:t>
            </a:r>
            <a:endParaRPr b="1" i="1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ipo foto.jpg" id="107" name="Shape 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2295525"/>
            <a:ext cx="393223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215900" y="188912"/>
            <a:ext cx="79724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¿PARA QUIÉN?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Shape 113"/>
          <p:cNvSpPr txBox="1"/>
          <p:nvPr/>
        </p:nvSpPr>
        <p:spPr>
          <a:xfrm>
            <a:off x="1285875" y="4667250"/>
            <a:ext cx="3810000" cy="1446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Médicos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Matronas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Fisioterapeutas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Enfermería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5962650" y="1666875"/>
            <a:ext cx="3810000" cy="1938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Directivos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Lic. CCAFD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Ent. Personales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Técnicos Deportivos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Técnicos AADD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Pilates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" name="Shape 115"/>
          <p:cNvGrpSpPr/>
          <p:nvPr/>
        </p:nvGrpSpPr>
        <p:grpSpPr>
          <a:xfrm>
            <a:off x="4357687" y="1738312"/>
            <a:ext cx="1533525" cy="2000250"/>
            <a:chOff x="0" y="0"/>
            <a:chExt cx="1262924600" cy="2147483643"/>
          </a:xfrm>
        </p:grpSpPr>
        <p:cxnSp>
          <p:nvCxnSpPr>
            <p:cNvPr id="116" name="Shape 116"/>
            <p:cNvCxnSpPr/>
            <p:nvPr/>
          </p:nvCxnSpPr>
          <p:spPr>
            <a:xfrm>
              <a:off x="0" y="1073742000"/>
              <a:ext cx="1262924469" cy="0"/>
            </a:xfrm>
            <a:prstGeom prst="straightConnector1">
              <a:avLst/>
            </a:prstGeom>
            <a:noFill/>
            <a:ln cap="flat" cmpd="sng" w="22225">
              <a:solidFill>
                <a:srgbClr val="C0933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Shape 117"/>
            <p:cNvCxnSpPr/>
            <p:nvPr/>
          </p:nvCxnSpPr>
          <p:spPr>
            <a:xfrm rot="5400000">
              <a:off x="189182779" y="1073741821"/>
              <a:ext cx="2147483643" cy="0"/>
            </a:xfrm>
            <a:prstGeom prst="straightConnector1">
              <a:avLst/>
            </a:prstGeom>
            <a:noFill/>
            <a:ln cap="flat" cmpd="sng" w="22225">
              <a:solidFill>
                <a:srgbClr val="C0933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3475" y="1566862"/>
            <a:ext cx="3584575" cy="2395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Shape 119"/>
          <p:cNvGrpSpPr/>
          <p:nvPr/>
        </p:nvGrpSpPr>
        <p:grpSpPr>
          <a:xfrm flipH="1">
            <a:off x="3038474" y="4667251"/>
            <a:ext cx="1676400" cy="1643062"/>
            <a:chOff x="0" y="0"/>
            <a:chExt cx="1537462500" cy="2147483643"/>
          </a:xfrm>
        </p:grpSpPr>
        <p:cxnSp>
          <p:nvCxnSpPr>
            <p:cNvPr id="120" name="Shape 120"/>
            <p:cNvCxnSpPr/>
            <p:nvPr/>
          </p:nvCxnSpPr>
          <p:spPr>
            <a:xfrm>
              <a:off x="0" y="1120425000"/>
              <a:ext cx="1537462280" cy="0"/>
            </a:xfrm>
            <a:prstGeom prst="straightConnector1">
              <a:avLst/>
            </a:prstGeom>
            <a:noFill/>
            <a:ln cap="flat" cmpd="sng" w="22225">
              <a:solidFill>
                <a:srgbClr val="C0933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1" name="Shape 121"/>
            <p:cNvCxnSpPr/>
            <p:nvPr/>
          </p:nvCxnSpPr>
          <p:spPr>
            <a:xfrm rot="5400000">
              <a:off x="463720679" y="1073741821"/>
              <a:ext cx="2147483643" cy="0"/>
            </a:xfrm>
            <a:prstGeom prst="straightConnector1">
              <a:avLst/>
            </a:prstGeom>
            <a:noFill/>
            <a:ln cap="flat" cmpd="sng" w="22225">
              <a:solidFill>
                <a:srgbClr val="C0933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122" name="Shape 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2625" y="4230687"/>
            <a:ext cx="3713162" cy="2493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Low Pressure Fitnes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Low Pressure Fitnes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Low Pressure Fitnes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Low Pressure Fitnes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